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57" r:id="rId35"/>
    <p:sldId id="259" r:id="rId36"/>
    <p:sldId id="260" r:id="rId37"/>
    <p:sldId id="262" r:id="rId38"/>
    <p:sldId id="296" r:id="rId3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6" autoAdjust="0"/>
  </p:normalViewPr>
  <p:slideViewPr>
    <p:cSldViewPr>
      <p:cViewPr varScale="1">
        <p:scale>
          <a:sx n="73" d="100"/>
          <a:sy n="73" d="100"/>
        </p:scale>
        <p:origin x="18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F370F5-8A50-41B0-94A2-0AA31833E430}" type="datetimeFigureOut">
              <a:rPr lang="es-CL" smtClean="0"/>
              <a:t>24-08-2015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1ADF7-6E04-4AB4-912F-4C3A487A07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02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D8CCBB-E1A7-4968-A222-191365689566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E3428E-4F72-4D9F-8EF9-4D0DC22875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15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ED5A2-B192-4003-8B9F-B6B2068069D9}" type="slidenum">
              <a:rPr lang="es-ES">
                <a:latin typeface="Calibri" panose="020F0502020204030204" pitchFamily="34" charset="0"/>
              </a:rPr>
              <a:pPr eaLnBrk="1" hangingPunct="1"/>
              <a:t>2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2537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F7ACBC-C435-429E-9DDD-18FE785D1C68}" type="slidenum">
              <a:rPr lang="es-ES">
                <a:latin typeface="Calibri" panose="020F0502020204030204" pitchFamily="34" charset="0"/>
              </a:rPr>
              <a:pPr eaLnBrk="1" hangingPunct="1"/>
              <a:t>16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23248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D8CA05-FFC3-4CB3-BA19-F3EA502B7096}" type="slidenum">
              <a:rPr lang="es-ES">
                <a:latin typeface="Calibri" panose="020F0502020204030204" pitchFamily="34" charset="0"/>
              </a:rPr>
              <a:pPr eaLnBrk="1" hangingPunct="1"/>
              <a:t>17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65534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27B06F-B3C6-4CE7-9618-13D1775951C4}" type="slidenum">
              <a:rPr lang="es-ES">
                <a:latin typeface="Calibri" panose="020F0502020204030204" pitchFamily="34" charset="0"/>
              </a:rPr>
              <a:pPr eaLnBrk="1" hangingPunct="1"/>
              <a:t>18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8252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7CF869-73B6-4A44-ABE0-BF6254DDAF42}" type="slidenum">
              <a:rPr lang="es-ES">
                <a:latin typeface="Calibri" panose="020F0502020204030204" pitchFamily="34" charset="0"/>
              </a:rPr>
              <a:pPr eaLnBrk="1" hangingPunct="1"/>
              <a:t>20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55192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429579-C863-4AD9-AA1F-61EF9A0415A1}" type="slidenum">
              <a:rPr lang="es-ES">
                <a:latin typeface="Calibri" panose="020F0502020204030204" pitchFamily="34" charset="0"/>
              </a:rPr>
              <a:pPr eaLnBrk="1" hangingPunct="1"/>
              <a:t>21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81237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FF4992-3290-44E1-BD83-B7781603E88F}" type="slidenum">
              <a:rPr lang="es-ES">
                <a:latin typeface="Calibri" panose="020F0502020204030204" pitchFamily="34" charset="0"/>
              </a:rPr>
              <a:pPr eaLnBrk="1" hangingPunct="1"/>
              <a:t>22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371644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B96182-7E97-44A8-B5C9-5303E6981A17}" type="slidenum">
              <a:rPr lang="es-ES" sz="1200">
                <a:latin typeface="Calibri" panose="020F0502020204030204" pitchFamily="34" charset="0"/>
              </a:rPr>
              <a:pPr algn="r" eaLnBrk="1" hangingPunct="1"/>
              <a:t>23</a:t>
            </a:fld>
            <a:endParaRPr lang="es-ES" sz="120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26156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DECCC97-B051-4C52-A1FA-9FA8830044A8}" type="slidenum">
              <a:rPr lang="es-ES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es-ES" sz="120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444899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AB33FD-5774-45D5-96E4-07DC291F7967}" type="slidenum">
              <a:rPr lang="es-E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s-ES" sz="120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6881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0DE9416-44F9-4DF6-A9F1-2EB1B8910BA7}" type="slidenum">
              <a:rPr lang="es-ES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s-ES" sz="1200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62219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10AF7B-804B-47A6-8A77-21CBA318A750}" type="slidenum">
              <a:rPr lang="es-ES">
                <a:latin typeface="Calibri" panose="020F0502020204030204" pitchFamily="34" charset="0"/>
              </a:rPr>
              <a:pPr eaLnBrk="1" hangingPunct="1"/>
              <a:t>3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80995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C41610-0F70-49B8-A8B3-9AA960476D75}" type="slidenum">
              <a:rPr lang="es-E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s-ES" sz="1200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84818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3428E-4F72-4D9F-8EF9-4D0DC2287526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11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D6D5C6-1957-4CA2-9541-BDC0531B8964}" type="slidenum">
              <a:rPr lang="es-ES">
                <a:latin typeface="Calibri" panose="020F0502020204030204" pitchFamily="34" charset="0"/>
              </a:rPr>
              <a:pPr eaLnBrk="1" hangingPunct="1"/>
              <a:t>4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84650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BB5F0-50B4-4748-9C69-3EA959C07236}" type="slidenum">
              <a:rPr lang="es-ES">
                <a:latin typeface="Calibri" panose="020F0502020204030204" pitchFamily="34" charset="0"/>
              </a:rPr>
              <a:pPr eaLnBrk="1" hangingPunct="1"/>
              <a:t>5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77534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7A2F20-C176-4B93-B0D9-34FDF39A3A2B}" type="slidenum">
              <a:rPr lang="es-ES" sz="1200">
                <a:latin typeface="Times New Roman" panose="02020603050405020304" pitchFamily="18" charset="0"/>
              </a:rPr>
              <a:pPr algn="r" eaLnBrk="1" hangingPunct="1"/>
              <a:t>8</a:t>
            </a:fld>
            <a:endParaRPr lang="es-E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0683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914FD6-E80F-4FFF-B933-8BA162E91DF8}" type="slidenum">
              <a:rPr lang="es-ES">
                <a:latin typeface="Calibri" panose="020F0502020204030204" pitchFamily="34" charset="0"/>
              </a:rPr>
              <a:pPr eaLnBrk="1" hangingPunct="1"/>
              <a:t>12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41543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85703B-B9E1-44E9-BE88-5B10AD99EA2B}" type="slidenum">
              <a:rPr lang="es-ES">
                <a:latin typeface="Calibri" panose="020F0502020204030204" pitchFamily="34" charset="0"/>
              </a:rPr>
              <a:pPr eaLnBrk="1" hangingPunct="1"/>
              <a:t>13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84126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B75E14-F8A0-4A41-A3ED-971CA6C54A0E}" type="slidenum">
              <a:rPr lang="es-ES">
                <a:latin typeface="Calibri" panose="020F0502020204030204" pitchFamily="34" charset="0"/>
              </a:rPr>
              <a:pPr eaLnBrk="1" hangingPunct="1"/>
              <a:t>14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16637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C596D7-E29D-4BFA-80C9-0BE3225BC68F}" type="slidenum">
              <a:rPr lang="es-ES">
                <a:latin typeface="Calibri" panose="020F0502020204030204" pitchFamily="34" charset="0"/>
              </a:rPr>
              <a:pPr eaLnBrk="1" hangingPunct="1"/>
              <a:t>15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11600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80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18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75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36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41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87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7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75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6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69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50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45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8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5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98175-CDAE-453D-AEE2-7C4CC7FB5035}" type="datetimeFigureOut">
              <a:rPr lang="es-ES" smtClean="0"/>
              <a:pPr/>
              <a:t>24/08/2015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C1F205-AF1A-41D9-BCA8-E07D751135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349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slide" Target="slide3.xml"/><Relationship Id="rId5" Type="http://schemas.openxmlformats.org/officeDocument/2006/relationships/image" Target="../media/image13.wmf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slide" Target="slide4.xml"/><Relationship Id="rId9" Type="http://schemas.openxmlformats.org/officeDocument/2006/relationships/image" Target="../media/image17.png"/><Relationship Id="rId1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wmf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12" Type="http://schemas.openxmlformats.org/officeDocument/2006/relationships/slide" Target="slide12.xml"/><Relationship Id="rId17" Type="http://schemas.openxmlformats.org/officeDocument/2006/relationships/image" Target="../media/image34.png"/><Relationship Id="rId2" Type="http://schemas.openxmlformats.org/officeDocument/2006/relationships/slide" Target="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30.wmf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image" Target="../media/image29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332656"/>
            <a:ext cx="8104414" cy="2924880"/>
          </a:xfrm>
        </p:spPr>
        <p:txBody>
          <a:bodyPr>
            <a:normAutofit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98266" y="699844"/>
            <a:ext cx="7854696" cy="517742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s-CL" sz="2800" b="1" dirty="0" smtClean="0"/>
              <a:t>Dirección general de aeronáutica civil </a:t>
            </a:r>
          </a:p>
          <a:p>
            <a:pPr>
              <a:spcAft>
                <a:spcPts val="0"/>
              </a:spcAft>
            </a:pPr>
            <a:r>
              <a:rPr lang="es-CL" sz="2800" b="1" dirty="0" smtClean="0"/>
              <a:t>DEPARTAMENTO PREVENCIÓN DE ACCIDENTES</a:t>
            </a:r>
          </a:p>
          <a:p>
            <a:pPr>
              <a:spcAft>
                <a:spcPts val="0"/>
              </a:spcAft>
            </a:pPr>
            <a:r>
              <a:rPr lang="es-CL" sz="2800" b="1" dirty="0" smtClean="0"/>
              <a:t>SECCIÓN </a:t>
            </a:r>
            <a:r>
              <a:rPr lang="es-CL" sz="2800" b="1" dirty="0"/>
              <a:t>INVESTIGACIÓN INFRACCIONAL</a:t>
            </a:r>
            <a:endParaRPr lang="es-CL" sz="2800" b="1" dirty="0" smtClean="0"/>
          </a:p>
          <a:p>
            <a:endParaRPr lang="es-CL" sz="2800" b="1" dirty="0" smtClean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</a:pPr>
            <a:r>
              <a:rPr lang="es-CL" sz="2800" b="1" dirty="0" smtClean="0">
                <a:solidFill>
                  <a:srgbClr val="FFFF00"/>
                </a:solidFill>
              </a:rPr>
              <a:t>Procedimiento </a:t>
            </a:r>
            <a:r>
              <a:rPr lang="es-CL" sz="2800" b="1" dirty="0" err="1" smtClean="0">
                <a:solidFill>
                  <a:srgbClr val="FFFF00"/>
                </a:solidFill>
              </a:rPr>
              <a:t>infraccional</a:t>
            </a:r>
            <a:r>
              <a:rPr lang="es-CL" sz="2800" b="1" dirty="0" smtClean="0">
                <a:solidFill>
                  <a:srgbClr val="FFFF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es-CL" sz="2800" b="1" dirty="0" smtClean="0">
                <a:solidFill>
                  <a:srgbClr val="FFFF00"/>
                </a:solidFill>
              </a:rPr>
              <a:t>INFRACCIONES Y DELITOS</a:t>
            </a:r>
          </a:p>
          <a:p>
            <a:pPr>
              <a:spcAft>
                <a:spcPts val="0"/>
              </a:spcAft>
            </a:pPr>
            <a:r>
              <a:rPr lang="es-CL" sz="2800" b="1" dirty="0" smtClean="0">
                <a:solidFill>
                  <a:srgbClr val="FFFF00"/>
                </a:solidFill>
              </a:rPr>
              <a:t>Causas </a:t>
            </a:r>
            <a:r>
              <a:rPr lang="es-CL" sz="2800" b="1" dirty="0" err="1" smtClean="0">
                <a:solidFill>
                  <a:srgbClr val="FFFF00"/>
                </a:solidFill>
              </a:rPr>
              <a:t>infraccionales</a:t>
            </a:r>
            <a:r>
              <a:rPr lang="es-CL" sz="2800" b="1" dirty="0" smtClean="0">
                <a:solidFill>
                  <a:srgbClr val="FFFF00"/>
                </a:solidFill>
              </a:rPr>
              <a:t> más frecuentes</a:t>
            </a:r>
          </a:p>
          <a:p>
            <a:endParaRPr lang="es-CL" sz="2800" b="1" dirty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</a:pPr>
            <a:r>
              <a:rPr lang="es-CL" sz="2800" b="1" dirty="0" smtClean="0">
                <a:solidFill>
                  <a:srgbClr val="FFFF00"/>
                </a:solidFill>
              </a:rPr>
              <a:t>Nicole Hadad a.</a:t>
            </a:r>
          </a:p>
          <a:p>
            <a:pPr>
              <a:spcAft>
                <a:spcPts val="0"/>
              </a:spcAft>
            </a:pPr>
            <a:r>
              <a:rPr lang="es-CL" sz="2800" b="1" dirty="0" smtClean="0">
                <a:solidFill>
                  <a:srgbClr val="FFFF00"/>
                </a:solidFill>
              </a:rPr>
              <a:t>abogada</a:t>
            </a:r>
          </a:p>
          <a:p>
            <a:r>
              <a:rPr lang="es-CL" sz="1800" b="1" dirty="0" smtClean="0"/>
              <a:t> </a:t>
            </a:r>
            <a:endParaRPr lang="es-ES" sz="1800" b="1" dirty="0"/>
          </a:p>
        </p:txBody>
      </p:sp>
      <p:pic>
        <p:nvPicPr>
          <p:cNvPr id="4" name="3 Imagen" descr="emblema-de-la-justicia-blindaje-espada-y-escalas-20694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07130"/>
            <a:ext cx="1857388" cy="1800228"/>
          </a:xfrm>
          <a:prstGeom prst="rect">
            <a:avLst/>
          </a:prstGeom>
        </p:spPr>
      </p:pic>
      <p:pic>
        <p:nvPicPr>
          <p:cNvPr id="5" name="5 Imagen" descr="aeronautic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5">
            <a:off x="409482" y="4300109"/>
            <a:ext cx="15414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168400" y="274638"/>
            <a:ext cx="78676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PRESCRIPCIÓN ACCIÓN </a:t>
            </a:r>
            <a:br>
              <a:rPr lang="es-E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La Prescripción es una causal de extinción de la responsabilidad. </a:t>
            </a:r>
          </a:p>
          <a:p>
            <a:pPr algn="just" eaLnBrk="1" hangingPunct="1">
              <a:buClr>
                <a:srgbClr val="002060"/>
              </a:buClr>
              <a:buFont typeface="Arial" panose="020B0604020202020204" pitchFamily="34" charset="0"/>
              <a:buBlip>
                <a:blip r:embed="rId2"/>
              </a:buBlip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Clr>
                <a:srgbClr val="002060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El plazo de prescripción de la acción </a:t>
            </a:r>
            <a:r>
              <a:rPr lang="es-MX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es de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meses</a:t>
            </a:r>
            <a:r>
              <a:rPr lang="es-MX" sz="2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contados desde la ocurrencia de la presunta infracción.</a:t>
            </a:r>
            <a:endParaRPr lang="es-E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 rot="10800000">
            <a:off x="8316913" y="6165850"/>
            <a:ext cx="43180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7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3200" b="1" smtClean="0">
                <a:latin typeface="Tahoma" panose="020B0604030504040204" pitchFamily="34" charset="0"/>
                <a:cs typeface="Tahoma" panose="020B0604030504040204" pitchFamily="34" charset="0"/>
              </a:rPr>
              <a:t>SOBRESEIMIENTO DE LA INVESTIGACIÓN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Autofit/>
          </a:bodyPr>
          <a:lstStyle/>
          <a:p>
            <a:pPr marL="609600" indent="-609600" algn="just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tabLst>
                <a:tab pos="62388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Será resuelto de oficio o a petición del interesado en los siguientes casos: (párrafo 3.10 DAR 51).</a:t>
            </a:r>
          </a:p>
          <a:p>
            <a:pPr marL="1074738" indent="-450850" algn="just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AutoNum type="alphaLcParenR"/>
              <a:tabLst>
                <a:tab pos="107473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Durante la investigación no aparezcan presunciones de que se haya verificado el hecho que dio motivo a ésta.</a:t>
            </a:r>
          </a:p>
          <a:p>
            <a:pPr marL="1074738" indent="-450850" algn="just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AutoNum type="alphaLcParenR"/>
              <a:tabLst>
                <a:tab pos="107473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El hecho investigado no constituya infracción al Código Aeronáutico, legislación, reglamentación o normativa aeronáutica.</a:t>
            </a:r>
          </a:p>
          <a:p>
            <a:pPr marL="1074738" indent="-450850" algn="just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AutoNum type="alphaLcParenR"/>
              <a:tabLst>
                <a:tab pos="107473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Aparezca claramente establecida la inocencia del denunciado o de quienes hayan tenido participación en los hechos investigados.</a:t>
            </a:r>
          </a:p>
          <a:p>
            <a:pPr marL="1081088" indent="-457200" algn="just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Corbel" pitchFamily="34" charset="0"/>
              <a:buAutoNum type="alphaLcParenR" startAt="4"/>
              <a:tabLst>
                <a:tab pos="107473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El hecho investigado haya sido objeto anteriormente de una investigación </a:t>
            </a:r>
            <a:r>
              <a:rPr lang="es-ES" sz="2200" dirty="0" err="1" smtClean="0">
                <a:latin typeface="Tahoma" pitchFamily="34" charset="0"/>
                <a:cs typeface="Tahoma" pitchFamily="34" charset="0"/>
              </a:rPr>
              <a:t>infraccional</a:t>
            </a:r>
            <a:r>
              <a:rPr lang="es-ES" sz="2200" dirty="0" smtClean="0">
                <a:latin typeface="Tahoma" pitchFamily="34" charset="0"/>
                <a:cs typeface="Tahoma" pitchFamily="34" charset="0"/>
              </a:rPr>
              <a:t> resuelta. </a:t>
            </a:r>
          </a:p>
          <a:p>
            <a:pPr marL="1081088" indent="-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Font typeface="Corbel" pitchFamily="34" charset="0"/>
              <a:buAutoNum type="alphaLcParenR" startAt="4"/>
              <a:tabLst>
                <a:tab pos="1074738" algn="l"/>
              </a:tabLst>
              <a:defRPr/>
            </a:pPr>
            <a:r>
              <a:rPr lang="es-ES" sz="2200" dirty="0" smtClean="0">
                <a:latin typeface="Tahoma" pitchFamily="34" charset="0"/>
                <a:cs typeface="Tahoma" pitchFamily="34" charset="0"/>
              </a:rPr>
              <a:t>En los demás casos previstos por la ley.</a:t>
            </a:r>
          </a:p>
          <a:p>
            <a:pPr marL="1074738" indent="-450850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Wingdings" pitchFamily="2" charset="2"/>
              <a:buAutoNum type="alphaLcParenR"/>
              <a:tabLst>
                <a:tab pos="1074738" algn="l"/>
              </a:tabLst>
              <a:defRPr/>
            </a:pPr>
            <a:endParaRPr lang="es-ES" sz="2400" dirty="0" smtClean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rot="10800000">
            <a:off x="8316913" y="6165850"/>
            <a:ext cx="43180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0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476250"/>
            <a:ext cx="7777435" cy="792163"/>
          </a:xfrm>
        </p:spPr>
        <p:txBody>
          <a:bodyPr/>
          <a:lstStyle/>
          <a:p>
            <a:pPr marL="342900" indent="-342900" algn="ctr"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FORMULACIÓN DE CARGOS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>
            <a:normAutofit/>
          </a:bodyPr>
          <a:lstStyle/>
          <a:p>
            <a:pPr marL="136525" lvl="1" indent="-5365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None/>
              <a:tabLst>
                <a:tab pos="536575" algn="l"/>
              </a:tabLst>
            </a:pPr>
            <a:r>
              <a:rPr lang="es-MX" sz="3200" dirty="0" smtClean="0"/>
              <a:t>	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 de la investigación se desprende la responsabilidad del presunto infractor, se le formularán cargos, señalándosele el hecho constitutivo de infracción y la normativa que habría infringido.</a:t>
            </a:r>
          </a:p>
          <a:p>
            <a:pPr marL="536575" lvl="2" indent="-5365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None/>
              <a:tabLst>
                <a:tab pos="536575" algn="l"/>
              </a:tabLst>
            </a:pPr>
            <a:endParaRPr lang="es-MX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36525" lvl="1" indent="-536575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Se le otorga un plazo de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días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para que formule sus descargos, aportando la mayor cantidad de antecedentes que apoyen su defensa. También podrá solicitar que se abra un término probatorio de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días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hábiles. </a:t>
            </a:r>
          </a:p>
          <a:p>
            <a:pPr marL="628650" indent="-62865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es-MX" sz="2800" dirty="0" smtClean="0"/>
              <a:t>	</a:t>
            </a:r>
            <a:endParaRPr lang="es-ES" sz="2800" dirty="0" smtClean="0"/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 rot="10800000">
            <a:off x="8316913" y="6165850"/>
            <a:ext cx="43180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5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7560394" cy="114300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SANCIONES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6799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None/>
              <a:tabLst>
                <a:tab pos="89535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Relacionando el punto 2.7 del DAR-51 con el Art. 185 del Código Aeronáutico.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002060"/>
              </a:buClr>
              <a:buFont typeface="Wingdings" panose="05000000000000000000" pitchFamily="2" charset="2"/>
              <a:buNone/>
              <a:tabLst>
                <a:tab pos="895350" algn="l"/>
              </a:tabLst>
            </a:pPr>
            <a:r>
              <a:rPr lang="es-MX" sz="24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Tipo de sanciones:  </a:t>
            </a:r>
          </a:p>
          <a:p>
            <a:pPr marL="536575" lvl="1" indent="-536575" algn="just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Font typeface="Calibri" panose="020F0502020204030204" pitchFamily="34" charset="0"/>
              <a:buAutoNum type="alphaLcParenR"/>
              <a:tabLst>
                <a:tab pos="895350" algn="l"/>
              </a:tabLst>
            </a:pPr>
            <a:r>
              <a:rPr lang="es-MX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Amonestación por escrito.</a:t>
            </a:r>
          </a:p>
          <a:p>
            <a:pPr marL="536575" lvl="1" indent="-536575" algn="just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Font typeface="Calibri" panose="020F0502020204030204" pitchFamily="34" charset="0"/>
              <a:buAutoNum type="alphaLcParenR"/>
              <a:tabLst>
                <a:tab pos="895350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Multa de 5 a 500 Ingresos Mínimos Mensuales.</a:t>
            </a:r>
          </a:p>
          <a:p>
            <a:pPr marL="536575" lvl="1" indent="-536575" algn="just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Font typeface="Calibri" panose="020F0502020204030204" pitchFamily="34" charset="0"/>
              <a:buAutoNum type="alphaLcParenR"/>
              <a:tabLst>
                <a:tab pos="895350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Suspensión de los permisos o licencias por un plazo de hasta 3 años.</a:t>
            </a:r>
          </a:p>
          <a:p>
            <a:pPr marL="536575" lvl="1" indent="-536575" algn="just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Font typeface="Calibri" panose="020F0502020204030204" pitchFamily="34" charset="0"/>
              <a:buAutoNum type="alphaLcParenR"/>
              <a:tabLst>
                <a:tab pos="895350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Cancelación definitiva de los permisos aeronáuticos.</a:t>
            </a:r>
          </a:p>
          <a:p>
            <a:pPr marL="536575" lvl="1" indent="-536575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Wingdings 2" panose="05020102010507070707" pitchFamily="18" charset="2"/>
              <a:buNone/>
              <a:tabLst>
                <a:tab pos="89535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La resolución que imponga una multa tendrá mérito ejecutivo. Mientras no se pague la multa queda suspendido el permiso o licencia.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7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77641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latin typeface="Tahoma" pitchFamily="34" charset="0"/>
                <a:cs typeface="Tahoma" pitchFamily="34" charset="0"/>
              </a:rPr>
              <a:t>CONSIDERACIONES QUE DEBE TENERSE EN CUENTA AL APLICAR LA SANCIÓN</a:t>
            </a:r>
            <a:endParaRPr lang="es-ES" sz="3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rmAutofit/>
          </a:bodyPr>
          <a:lstStyle/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 Naturaleza de la acción u omisión. 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El lugar, los instrumentos y los medios empleados.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 forma de ejecución.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Las circunstancias en que se incurrió en la infracción.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 extensión del daño o el grado de peligrosidad causado. 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 edad, instrucción y experiencia del infractor</a:t>
            </a:r>
          </a:p>
          <a:p>
            <a:pPr marL="363538" indent="-363538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tabLst>
                <a:tab pos="363538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La conducta anterior, reincidencia, indisciplina o negligencia del  infractor.</a:t>
            </a:r>
            <a:endParaRPr lang="es-ES" sz="2400" dirty="0" smtClean="0">
              <a:latin typeface="Tahoma" pitchFamily="34" charset="0"/>
              <a:cs typeface="Tahoma" pitchFamily="34" charset="0"/>
            </a:endParaRPr>
          </a:p>
          <a:p>
            <a:pPr marL="609600" indent="-609600" algn="just" eaLnBrk="1" fontAlgn="auto" hangingPunct="1">
              <a:spcAft>
                <a:spcPct val="20000"/>
              </a:spcAft>
              <a:buClr>
                <a:srgbClr val="002060"/>
              </a:buClr>
              <a:buSzPct val="75000"/>
              <a:buFontTx/>
              <a:buAutoNum type="alphaLcParenR"/>
              <a:defRPr/>
            </a:pPr>
            <a:endParaRPr lang="es-ES" sz="2400" dirty="0" smtClean="0"/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8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VENCIMIENTO DEL PLAZO EN EL PROCEDIMIENTO INFRACCIONAL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Autofit/>
          </a:bodyPr>
          <a:lstStyle/>
          <a:p>
            <a:pPr marL="536575" indent="-536575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charset="0"/>
              <a:buBlip>
                <a:blip r:embed="rId3"/>
              </a:buBlip>
              <a:tabLst>
                <a:tab pos="536575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Vencido el plazo, efectuados los descargos, o vencido el plazo sin que se hayan efectuado se estudiarán los antecedentes para ver si la investigación se encuentra agotada, en cuyo caso se procederá a resolver:</a:t>
            </a:r>
          </a:p>
          <a:p>
            <a:pPr marL="1262063" indent="-274638" eaLnBrk="1" fontAlgn="auto" hangingPunct="1">
              <a:spcAft>
                <a:spcPts val="0"/>
              </a:spcAft>
              <a:buClr>
                <a:srgbClr val="00B050"/>
              </a:buClr>
              <a:buFont typeface="Arial" charset="0"/>
              <a:buBlip>
                <a:blip r:embed="rId3"/>
              </a:buBlip>
              <a:tabLst>
                <a:tab pos="1262063" algn="l"/>
              </a:tabLst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Sancionando</a:t>
            </a:r>
          </a:p>
          <a:p>
            <a:pPr marL="1262063" indent="-274638" eaLnBrk="1" fontAlgn="auto" hangingPunct="1">
              <a:spcAft>
                <a:spcPts val="0"/>
              </a:spcAft>
              <a:buClr>
                <a:srgbClr val="00B050"/>
              </a:buClr>
              <a:buFont typeface="Arial" charset="0"/>
              <a:buBlip>
                <a:blip r:embed="rId3"/>
              </a:buBlip>
              <a:tabLst>
                <a:tab pos="1262063" algn="l"/>
              </a:tabLst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Absolviendo</a:t>
            </a:r>
            <a:endParaRPr lang="es-MX" sz="24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536575" indent="-536575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charset="0"/>
              <a:buBlip>
                <a:blip r:embed="rId3"/>
              </a:buBlip>
              <a:tabLst>
                <a:tab pos="536575" algn="l"/>
              </a:tabLs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Si se determina que no se encuentra agotada la investigación, se ordenará la práctica de nuevas diligencias a objeto de dejar la investigación en carácter de agotada, para luego proceder a resolver.</a:t>
            </a:r>
            <a:endParaRPr lang="es-ES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9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04088"/>
            <a:ext cx="7211144" cy="63735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RECURSOS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Es un medio que la ley entrega a los afectados por alguna Resolución, para solicitar de parte de quien la dictó o de su superior jerárquico, según sea el caso, su modificación o reconsideración.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endParaRPr lang="es-MX" sz="2400" dirty="0" smtClean="0">
              <a:latin typeface="Tahoma" pitchFamily="34" charset="0"/>
              <a:cs typeface="Tahoma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rgbClr val="002060"/>
              </a:buClr>
              <a:buSzPct val="75000"/>
              <a:buFont typeface="Arial" charset="0"/>
              <a:buNone/>
              <a:tabLst>
                <a:tab pos="361950" algn="l"/>
              </a:tabLst>
              <a:defRPr/>
            </a:pPr>
            <a:r>
              <a:rPr lang="es-MX" sz="2400" u="sng" dirty="0" smtClean="0">
                <a:latin typeface="Tahoma" pitchFamily="34" charset="0"/>
                <a:cs typeface="Tahoma" pitchFamily="34" charset="0"/>
              </a:rPr>
              <a:t>Recursos que proceden contra la resolución final (3.14 DAR 51) 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Clr>
                <a:srgbClr val="00B050"/>
              </a:buClr>
              <a:buFont typeface="Arial" charset="0"/>
              <a:buBlip>
                <a:blip r:embed="rId3"/>
              </a:buBlip>
              <a:tabLst>
                <a:tab pos="361950" algn="l"/>
              </a:tabLst>
              <a:defRPr/>
            </a:pPr>
            <a:r>
              <a:rPr lang="es-ES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Recurso de Reclamación. 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Clr>
                <a:srgbClr val="00B050"/>
              </a:buClr>
              <a:buFont typeface="Arial" charset="0"/>
              <a:buBlip>
                <a:blip r:embed="rId3"/>
              </a:buBlip>
              <a:tabLst>
                <a:tab pos="361950" algn="l"/>
              </a:tabLst>
              <a:defRPr/>
            </a:pPr>
            <a:r>
              <a:rPr lang="es-ES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Recurso de Reposición. 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704088"/>
            <a:ext cx="7283152" cy="63735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RECURSO DE RECLAMACIÓN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/>
          <a:lstStyle/>
          <a:p>
            <a:pPr marL="358775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/>
              <a:t>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Procede para aquellas sanciones de multa superior a 	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 IMM</a:t>
            </a:r>
            <a:r>
              <a:rPr lang="es-MX" sz="2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o las que cancelen el permiso o licencia 	aeronáutica. </a:t>
            </a:r>
          </a:p>
          <a:p>
            <a:pPr marL="358775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Se interpone por escrito dentro de los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días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hábiles 	 siguientes de la recepción de la carta que notifica la   	 sanción. </a:t>
            </a:r>
          </a:p>
          <a:p>
            <a:pPr marL="358775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La reclamación se efectúa ante el Comandante en Jefe  	de la Fuerza Aérea de Chile, quien resuelve en    	definitiva.</a:t>
            </a:r>
            <a:endParaRPr lang="es-E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9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704088"/>
            <a:ext cx="7355160" cy="63735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recurso DE REPOSICIÓN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/>
          <a:lstStyle/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Procede contra todas las Resoluciones dictadas. </a:t>
            </a:r>
          </a:p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Se interpone por escrito dentro de los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días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siguientes a su notificación. </a:t>
            </a:r>
          </a:p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Recurso de Reposición y Jerárquico en subsidio: Reglas Generales de la Ley de Procedimientos Administrativos: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días</a:t>
            </a:r>
            <a:r>
              <a:rPr lang="es-MX" sz="2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6575" indent="-536575" algn="just" eaLnBrk="1" hangingPunct="1">
              <a:lnSpc>
                <a:spcPct val="90000"/>
              </a:lnSpc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La Reposición se efectúa ante el Director General de Aeronáutica Civil, quien resuelve en definitiva.</a:t>
            </a:r>
            <a:endParaRPr lang="es-ES" sz="2400" dirty="0" smtClean="0">
              <a:solidFill>
                <a:srgbClr val="6699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8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16436"/>
              </p:ext>
            </p:extLst>
          </p:nvPr>
        </p:nvGraphicFramePr>
        <p:xfrm>
          <a:off x="395536" y="925513"/>
          <a:ext cx="8496944" cy="554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áfico" r:id="rId3" imgW="6004522" imgH="3604222" progId="Excel.Chart.8">
                  <p:embed/>
                </p:oleObj>
              </mc:Choice>
              <mc:Fallback>
                <p:oleObj name="Gráfico" r:id="rId3" imgW="6004522" imgH="36042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25513"/>
                        <a:ext cx="8496944" cy="554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2 CuadroTexto"/>
          <p:cNvSpPr txBox="1">
            <a:spLocks noChangeArrowheads="1"/>
          </p:cNvSpPr>
          <p:nvPr/>
        </p:nvSpPr>
        <p:spPr bwMode="auto">
          <a:xfrm>
            <a:off x="2357438" y="214313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i="1" dirty="0"/>
              <a:t>INFRACCIONES MAS COMUNES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603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01832"/>
            <a:ext cx="6753944" cy="1456267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TEMARIO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18356" y="1558099"/>
            <a:ext cx="7859712" cy="2879013"/>
          </a:xfrm>
        </p:spPr>
        <p:txBody>
          <a:bodyPr/>
          <a:lstStyle/>
          <a:p>
            <a:pPr marL="571500" indent="-57150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2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Función del Departamento Prevención de Accidentes </a:t>
            </a:r>
          </a:p>
          <a:p>
            <a:pPr marL="571500" indent="-57150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2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Normativa que rige el Procedimiento</a:t>
            </a:r>
          </a:p>
          <a:p>
            <a:pPr marL="571500" indent="-57150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2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Etapas del Procedimiento </a:t>
            </a:r>
            <a:r>
              <a:rPr lang="es-MX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2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Sanciones</a:t>
            </a:r>
          </a:p>
          <a:p>
            <a:pPr marL="571500" indent="-57150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2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Recursos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pic>
        <p:nvPicPr>
          <p:cNvPr id="3077" name="7 Imagen" descr="C:\Documents and Settings\Valeria Letelier\Configuración local\Archivos temporales de Internet\Content.IE5\IAP4JVV4\MP90040074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34678"/>
            <a:ext cx="37068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4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775"/>
            <a:ext cx="7941320" cy="3456409"/>
          </a:xfrm>
        </p:spPr>
        <p:txBody>
          <a:bodyPr/>
          <a:lstStyle/>
          <a:p>
            <a:pPr marL="533400" indent="-533400" algn="just" defTabSz="1219200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  <a:tab pos="4397375" algn="l"/>
                <a:tab pos="7620000" algn="r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Procedimiento de carácter administrativo.</a:t>
            </a:r>
          </a:p>
          <a:p>
            <a:pPr marL="533400" indent="-533400" algn="just" defTabSz="1219200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  <a:tab pos="4397375" algn="l"/>
                <a:tab pos="7620000" algn="r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Busca determinar la responsabilidad </a:t>
            </a:r>
            <a:r>
              <a:rPr lang="es-MX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de los involucrados en un suceso de aviación.</a:t>
            </a:r>
          </a:p>
          <a:p>
            <a:pPr marL="533400" indent="-533400" algn="just" defTabSz="1219200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  <a:tab pos="4397375" algn="l"/>
                <a:tab pos="7620000" algn="r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Otra finalidad, evitar la repetición de accidentes o incidentes, o sea como una labor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PREVENTIVA</a:t>
            </a:r>
            <a:r>
              <a:rPr lang="es-MX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33400" indent="-533400" algn="just" defTabSz="1219200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  <a:tab pos="4397375" algn="l"/>
                <a:tab pos="7620000" algn="r"/>
              </a:tabLst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3400" indent="-533400" algn="just" defTabSz="1219200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Arial" panose="020B0604020202020204" pitchFamily="34" charset="0"/>
              <a:buBlip>
                <a:blip r:embed="rId3"/>
              </a:buBlip>
              <a:tabLst>
                <a:tab pos="533400" algn="l"/>
                <a:tab pos="4397375" algn="l"/>
                <a:tab pos="7620000" algn="r"/>
              </a:tabLst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 descr="http://aviation.carolon.net/wp-content/uploads/2011/01/AviationLaw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38179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04088"/>
            <a:ext cx="7211144" cy="63735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Conclusión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8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04088"/>
            <a:ext cx="7211144" cy="63735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DELITOS AERONÁUTICOS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>
            <a:normAutofit/>
          </a:bodyPr>
          <a:lstStyle/>
          <a:p>
            <a:pPr marL="536575" indent="-536575" algn="just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333399"/>
              </a:buClr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Son aquellos tipificados y sancionados, entre los artículos </a:t>
            </a: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190 a 200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, del Código Aeronáutico.</a:t>
            </a:r>
          </a:p>
          <a:p>
            <a:pPr marL="536575" indent="-536575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333399"/>
              </a:buClr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La Ley 20.477 del 30 de diciembre de 2010 modifica la competencia de los Tribunales Militares, específicamente se modifica el artículo 201 del Código Aeronáutico, el cual entrega a la justicia ordinaria con competencia en lo penal la facultad de conocer los delitos aeronáuticos cuyos imputados sean civiles. </a:t>
            </a:r>
            <a:endParaRPr lang="es-E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9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42107"/>
            <a:ext cx="6995120" cy="114300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DELITOS AERONÁUTICOS</a:t>
            </a:r>
            <a:b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(Continuación)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/>
          <a:lstStyle/>
          <a:p>
            <a:pPr marL="536575" indent="-536575" algn="just" eaLnBrk="1" hangingPunct="1">
              <a:lnSpc>
                <a:spcPct val="90000"/>
              </a:lnSpc>
              <a:buClr>
                <a:srgbClr val="333399"/>
              </a:buClr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En el caso de los delitos aeronáuticos el Juez debe comprobar el dolo o la culpa para poder sancionar el delito.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333399"/>
              </a:buClr>
              <a:buNone/>
              <a:tabLst>
                <a:tab pos="536575" algn="l"/>
              </a:tabLst>
            </a:pPr>
            <a:endParaRPr lang="es-MX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6575" indent="-536575" algn="just" eaLnBrk="1" hangingPunct="1">
              <a:lnSpc>
                <a:spcPct val="90000"/>
              </a:lnSpc>
              <a:buClr>
                <a:srgbClr val="333399"/>
              </a:buClr>
              <a:buFont typeface="Arial" panose="020B0604020202020204" pitchFamily="34" charset="0"/>
              <a:buBlip>
                <a:blip r:embed="rId3"/>
              </a:buBlip>
              <a:tabLst>
                <a:tab pos="536575" algn="l"/>
              </a:tabLst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Los delitos son sancionados con penas corporales, multas y cancelaciones o suspensiones de licencias, las que se encuentran especificadas para cada delito, a diferencia de las infracciones aeronáuticas que se sancionan con amonestaciones por escrito, multas y  cancelaciones de licencias o permisos.</a:t>
            </a:r>
            <a:endParaRPr lang="es-E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2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pic>
        <p:nvPicPr>
          <p:cNvPr id="686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0988"/>
            <a:ext cx="7000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179388" y="1844675"/>
            <a:ext cx="8229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s-E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8613" name="9 Título"/>
          <p:cNvSpPr>
            <a:spLocks noGrp="1"/>
          </p:cNvSpPr>
          <p:nvPr>
            <p:ph type="title" idx="4294967295"/>
          </p:nvPr>
        </p:nvSpPr>
        <p:spPr>
          <a:xfrm>
            <a:off x="1366838" y="260350"/>
            <a:ext cx="7331075" cy="1655763"/>
          </a:xfrm>
        </p:spPr>
        <p:txBody>
          <a:bodyPr/>
          <a:lstStyle/>
          <a:p>
            <a:pPr algn="ctr"/>
            <a:r>
              <a:rPr lang="es-E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DELITOS AERONÁUTICOS E INFRACCIONES A LA NORMATIVA AERONÁUTICA</a:t>
            </a:r>
            <a:endParaRPr lang="es-ES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614" name="Rectangle 3"/>
          <p:cNvSpPr txBox="1">
            <a:spLocks/>
          </p:cNvSpPr>
          <p:nvPr/>
        </p:nvSpPr>
        <p:spPr bwMode="auto">
          <a:xfrm>
            <a:off x="468313" y="2133600"/>
            <a:ext cx="8229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Blip>
                <a:blip r:embed="rId4"/>
              </a:buBlip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Delitos Aeronáuticos: artículos 190 a 200 del Código Aeronáutico.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None/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	Infracciones: incumplimiento del resto de la normativa aeronáutica. 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None/>
            </a:pPr>
            <a:endParaRPr lang="es-MX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Blip>
                <a:blip r:embed="rId4"/>
              </a:buBlip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Delitos Aeronáuticos: son sancionados con penas corporales, multas y cancelaciones o suspensiones de licencias.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None/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    Infracciones: se sancionan con amonestaciones por escrito, multas y suspensiones o cancelaciones de licencias o permisos.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None/>
            </a:pPr>
            <a:endParaRPr lang="es-MX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Blip>
                <a:blip r:embed="rId4"/>
              </a:buBlip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Delitos Aeronáuticos: son conocidos por la Justicia Ordinaria o por la Justicia Militar, según sean civiles o militares los involucrados.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 2" panose="05020102010507070707" pitchFamily="18" charset="2"/>
              <a:buNone/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    Infracciones: las conoce la </a:t>
            </a:r>
            <a:r>
              <a:rPr lang="es-MX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Sección Investigación </a:t>
            </a:r>
            <a:r>
              <a:rPr lang="es-MX" sz="2000" dirty="0" err="1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 del Departamento Prevención de Accidentes de la DGAC.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pic>
        <p:nvPicPr>
          <p:cNvPr id="7065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2 Marcador de contenido"/>
          <p:cNvSpPr>
            <a:spLocks noGrp="1"/>
          </p:cNvSpPr>
          <p:nvPr>
            <p:ph idx="4294967295"/>
          </p:nvPr>
        </p:nvSpPr>
        <p:spPr>
          <a:xfrm>
            <a:off x="1168399" y="620688"/>
            <a:ext cx="7364041" cy="3530626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 partir de la entrada en vigencia de la Ley 20.477 del 30 de diciembre de 2010, los delitos aeronáuticos son conocidos según se trate de una persona militar o civil por juzgados militares u ordinarios dependiendo de la calidad de la persona involucrada como presunto autor,  cómplice o encubridor”.</a:t>
            </a:r>
            <a:endParaRPr lang="es-CL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661" name="8 Imagen" descr="Chile_Peru_U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952" r="48582"/>
          <a:stretch>
            <a:fillRect/>
          </a:stretch>
        </p:blipFill>
        <p:spPr bwMode="auto">
          <a:xfrm>
            <a:off x="6084888" y="3663950"/>
            <a:ext cx="11509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4284663" y="5157788"/>
            <a:ext cx="935037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3" name="9 Imagen" descr="terno-pret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r="25536"/>
          <a:stretch>
            <a:fillRect/>
          </a:stretch>
        </p:blipFill>
        <p:spPr bwMode="auto">
          <a:xfrm>
            <a:off x="2124075" y="3619500"/>
            <a:ext cx="13684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4284663" y="4797425"/>
            <a:ext cx="935037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3995738" y="4795837"/>
            <a:ext cx="1511300" cy="504825"/>
          </a:xfrm>
          <a:prstGeom prst="line">
            <a:avLst/>
          </a:prstGeom>
          <a:ln w="206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5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pic>
        <p:nvPicPr>
          <p:cNvPr id="7270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553200" cy="993775"/>
          </a:xfrm>
        </p:spPr>
        <p:txBody>
          <a:bodyPr/>
          <a:lstStyle/>
          <a:p>
            <a:r>
              <a:rPr lang="es-MX" sz="3200" b="1" smtClean="0">
                <a:latin typeface="Tahoma" panose="020B0604030504040204" pitchFamily="34" charset="0"/>
                <a:cs typeface="Tahoma" panose="020B0604030504040204" pitchFamily="34" charset="0"/>
              </a:rPr>
              <a:t>ARTÍCULO 1</a:t>
            </a:r>
            <a:endParaRPr lang="es-CL" sz="32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709" name="2 Marcador de contenido"/>
          <p:cNvSpPr>
            <a:spLocks noGrp="1"/>
          </p:cNvSpPr>
          <p:nvPr>
            <p:ph idx="4294967295"/>
          </p:nvPr>
        </p:nvSpPr>
        <p:spPr>
          <a:xfrm>
            <a:off x="1006475" y="1773238"/>
            <a:ext cx="8137525" cy="403225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s-MX" sz="2400" smtClean="0">
                <a:latin typeface="Tahoma" panose="020B0604030504040204" pitchFamily="34" charset="0"/>
                <a:cs typeface="Tahoma" panose="020B0604030504040204" pitchFamily="34" charset="0"/>
              </a:rPr>
              <a:t>Restricción de la competencia de los tribunales militares: En ningún caso civiles o menores de edad. Para éstos la competencia es de los Tribunales Ordinarios en materia penal.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s-MX" sz="2400" smtClean="0">
                <a:latin typeface="Tahoma" panose="020B0604030504040204" pitchFamily="34" charset="0"/>
                <a:cs typeface="Tahoma" panose="020B0604030504040204" pitchFamily="34" charset="0"/>
              </a:rPr>
              <a:t>Se entenderá que civil es una persona que no reviste la calidad de militar.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MX" sz="2400" smtClean="0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s-CL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1819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80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MX" sz="3600" b="1" dirty="0">
                <a:latin typeface="Tahoma" pitchFamily="34" charset="0"/>
                <a:ea typeface="+mj-ea"/>
                <a:cs typeface="Tahoma" pitchFamily="34" charset="0"/>
              </a:rPr>
              <a:t>ARTÍCULO 2</a:t>
            </a:r>
            <a:endParaRPr lang="es-CL" sz="36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4756" name="2 Marcador de contenido"/>
          <p:cNvSpPr txBox="1">
            <a:spLocks/>
          </p:cNvSpPr>
          <p:nvPr/>
        </p:nvSpPr>
        <p:spPr bwMode="auto">
          <a:xfrm>
            <a:off x="468313" y="15573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MX" sz="2400">
                <a:latin typeface="Tahoma" panose="020B0604030504040204" pitchFamily="34" charset="0"/>
                <a:cs typeface="Tahoma" panose="020B0604030504040204" pitchFamily="34" charset="0"/>
              </a:rPr>
              <a:t>	Casos de coautoría y coparticipación de civiles y militares en la comisión de un delito aeronáutico: respecto de los militares son competentes los Juzgados Militares y respecto de los civiles son competentes los Juzgados Ordinarios.   </a:t>
            </a:r>
            <a:endParaRPr lang="es-CL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757" name="34 Grupo"/>
          <p:cNvGrpSpPr>
            <a:grpSpLocks/>
          </p:cNvGrpSpPr>
          <p:nvPr/>
        </p:nvGrpSpPr>
        <p:grpSpPr bwMode="auto">
          <a:xfrm>
            <a:off x="611188" y="4221163"/>
            <a:ext cx="8353425" cy="2420937"/>
            <a:chOff x="323528" y="3789040"/>
            <a:chExt cx="8280361" cy="2276380"/>
          </a:xfrm>
        </p:grpSpPr>
        <p:pic>
          <p:nvPicPr>
            <p:cNvPr id="74758" name="28 Imagen" descr="Balanza_de_la_justici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789040"/>
              <a:ext cx="2113781" cy="227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9 Conector recto de flecha"/>
            <p:cNvCxnSpPr/>
            <p:nvPr/>
          </p:nvCxnSpPr>
          <p:spPr>
            <a:xfrm>
              <a:off x="5220617" y="5013061"/>
              <a:ext cx="766350" cy="1343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H="1">
              <a:off x="2699686" y="4941411"/>
              <a:ext cx="766350" cy="1343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61" name="32 CuadroTexto"/>
            <p:cNvSpPr txBox="1">
              <a:spLocks noChangeArrowheads="1"/>
            </p:cNvSpPr>
            <p:nvPr/>
          </p:nvSpPr>
          <p:spPr bwMode="auto">
            <a:xfrm>
              <a:off x="6012230" y="4724968"/>
              <a:ext cx="2591659" cy="5498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sz="3200" b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MILITARES</a:t>
              </a:r>
              <a:endParaRPr lang="es-CL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762" name="33 CuadroTexto"/>
            <p:cNvSpPr txBox="1">
              <a:spLocks noChangeArrowheads="1"/>
            </p:cNvSpPr>
            <p:nvPr/>
          </p:nvSpPr>
          <p:spPr bwMode="auto">
            <a:xfrm>
              <a:off x="323528" y="4653318"/>
              <a:ext cx="2376194" cy="5537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sz="3200" b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CIVILES</a:t>
              </a:r>
              <a:endParaRPr lang="es-CL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28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1 Título"/>
          <p:cNvSpPr>
            <a:spLocks noGrp="1"/>
          </p:cNvSpPr>
          <p:nvPr>
            <p:ph type="title" idx="4294967295"/>
          </p:nvPr>
        </p:nvSpPr>
        <p:spPr>
          <a:xfrm>
            <a:off x="1385020" y="272836"/>
            <a:ext cx="6681936" cy="1143000"/>
          </a:xfrm>
        </p:spPr>
        <p:txBody>
          <a:bodyPr/>
          <a:lstStyle/>
          <a:p>
            <a:r>
              <a:rPr lang="es-MX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ARTÍCULO 3</a:t>
            </a:r>
            <a:endParaRPr lang="es-CL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804" name="2 Marcador de contenido"/>
          <p:cNvSpPr txBox="1">
            <a:spLocks/>
          </p:cNvSpPr>
          <p:nvPr/>
        </p:nvSpPr>
        <p:spPr bwMode="auto">
          <a:xfrm>
            <a:off x="611188" y="1412875"/>
            <a:ext cx="8229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MX" sz="2400">
                <a:latin typeface="Tahoma" panose="020B0604030504040204" pitchFamily="34" charset="0"/>
                <a:cs typeface="Tahoma" panose="020B0604030504040204" pitchFamily="34" charset="0"/>
              </a:rPr>
              <a:t>	Los casos de contiendas de competencia entre Juzgados Militares y Ordinarios serán resueltos por la Corte Suprema sin la integración del Auditor General del Ejército o quien deba subrogarlo.</a:t>
            </a:r>
            <a:endParaRPr lang="es-CL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805" name="3 Imagen" descr="corteSuprema_Chile_previ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3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 idx="4294967295"/>
          </p:nvPr>
        </p:nvSpPr>
        <p:spPr>
          <a:xfrm>
            <a:off x="1619672" y="404664"/>
            <a:ext cx="6696744" cy="1143000"/>
          </a:xfrm>
        </p:spPr>
        <p:txBody>
          <a:bodyPr/>
          <a:lstStyle/>
          <a:p>
            <a:r>
              <a:rPr lang="es-MX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LEY 20.477</a:t>
            </a:r>
            <a:endParaRPr lang="es-CL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851" name="2 Marcador de contenido"/>
          <p:cNvSpPr>
            <a:spLocks noGrp="1"/>
          </p:cNvSpPr>
          <p:nvPr>
            <p:ph idx="4294967295"/>
          </p:nvPr>
        </p:nvSpPr>
        <p:spPr>
          <a:xfrm>
            <a:off x="899592" y="1772816"/>
            <a:ext cx="7536383" cy="4166022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	Se entenderá que civil es una persona que no reviste la calidad de militar.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   Modificaciones al artículo 6 del Código de Justicia Militar: determina quienes son considerados militares para éstos efectos: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	Funcionarios FF.AA., Carabineros, soldados conscriptos, Oficiales de Reclutamiento, personas que sigan a las FF.AA. en estado de guerra , prisioneros de guerra que revistan el carácter de militares, cadetes, grumetes, aprendices y alumnos de Escuelas Institucionales y de Carabineros de Chile</a:t>
            </a:r>
            <a:r>
              <a:rPr lang="es-MX" sz="2400" dirty="0" smtClean="0">
                <a:latin typeface="Arial Black" panose="020B0A04020102020204" pitchFamily="34" charset="0"/>
              </a:rPr>
              <a:t>.    </a:t>
            </a:r>
            <a:endParaRPr lang="es-CL" sz="2400" dirty="0" smtClean="0">
              <a:latin typeface="Arial Black" panose="020B0A04020102020204" pitchFamily="34" charset="0"/>
            </a:endParaRPr>
          </a:p>
        </p:txBody>
      </p:sp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7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421481" y="332656"/>
            <a:ext cx="8229600" cy="1143000"/>
          </a:xfrm>
        </p:spPr>
        <p:txBody>
          <a:bodyPr/>
          <a:lstStyle/>
          <a:p>
            <a:r>
              <a:rPr lang="es-MX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ARTÍCULO 8 LEY 20.477</a:t>
            </a:r>
            <a:endParaRPr lang="es-ES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628800"/>
            <a:ext cx="8229600" cy="336604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Modifica el Código Aeronáutico, Artículo 201: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 “Los procesos a que dieren lugar los delitos previstos en este código serán de competencia de los juzgados de Aviación y se sujetarán al procedimiento establecido en el libro II, Títulos I, II Y III, del Código de Justicia Militar, </a:t>
            </a:r>
            <a:r>
              <a:rPr lang="es-MX" sz="2400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excepción de los delitos cuyos imputados sean civiles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endParaRPr lang="es-ES" dirty="0" smtClean="0"/>
          </a:p>
        </p:txBody>
      </p:sp>
      <p:pic>
        <p:nvPicPr>
          <p:cNvPr id="60420" name="5 Imagen" descr="reglamentacio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r="64252" b="54803"/>
          <a:stretch>
            <a:fillRect/>
          </a:stretch>
        </p:blipFill>
        <p:spPr bwMode="auto">
          <a:xfrm>
            <a:off x="3995936" y="4112703"/>
            <a:ext cx="1480705" cy="20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055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b="1" dirty="0">
                <a:latin typeface="Tahoma" pitchFamily="34" charset="0"/>
                <a:ea typeface="+mj-ea"/>
                <a:cs typeface="Tahoma" pitchFamily="34" charset="0"/>
              </a:rPr>
              <a:t>FUNCIÓN DEPARTAMENTO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3200" b="1" dirty="0">
                <a:latin typeface="Tahoma" pitchFamily="34" charset="0"/>
                <a:ea typeface="+mj-ea"/>
                <a:cs typeface="Tahoma" pitchFamily="34" charset="0"/>
              </a:rPr>
              <a:t>PREVENCIÓN DE ACCIDENTES</a:t>
            </a:r>
            <a:endParaRPr lang="es-ES" sz="32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00213"/>
            <a:ext cx="40322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Función básica: </a:t>
            </a:r>
            <a:r>
              <a:rPr lang="es-MX" sz="2000" b="1" dirty="0">
                <a:latin typeface="Tahoma" panose="020B0604030504040204" pitchFamily="34" charset="0"/>
                <a:cs typeface="Tahoma" panose="020B0604030504040204" pitchFamily="34" charset="0"/>
              </a:rPr>
              <a:t>prevención </a:t>
            </a: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de los accidentes e incidentes de aviación.   ¿Cómo?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Investigándolos cuando ocurran, determinando su </a:t>
            </a:r>
            <a:r>
              <a:rPr lang="es-MX" sz="2000" b="1" dirty="0">
                <a:latin typeface="Tahoma" panose="020B0604030504040204" pitchFamily="34" charset="0"/>
                <a:cs typeface="Tahoma" panose="020B0604030504040204" pitchFamily="34" charset="0"/>
              </a:rPr>
              <a:t>causa</a:t>
            </a: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 y adoptando medidas con la finalidad de </a:t>
            </a:r>
            <a:r>
              <a:rPr lang="es-MX" sz="2000" b="1" dirty="0">
                <a:latin typeface="Tahoma" panose="020B0604030504040204" pitchFamily="34" charset="0"/>
                <a:cs typeface="Tahoma" panose="020B0604030504040204" pitchFamily="34" charset="0"/>
              </a:rPr>
              <a:t>evitar su repetición</a:t>
            </a: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MX" sz="2000" b="1" dirty="0">
                <a:latin typeface="Tahoma" panose="020B0604030504040204" pitchFamily="34" charset="0"/>
                <a:cs typeface="Tahoma" panose="020B0604030504040204" pitchFamily="34" charset="0"/>
              </a:rPr>
              <a:t>Conociendo y sancionando</a:t>
            </a:r>
            <a:r>
              <a:rPr lang="es-MX" sz="2000" dirty="0">
                <a:latin typeface="Tahoma" panose="020B0604030504040204" pitchFamily="34" charset="0"/>
                <a:cs typeface="Tahoma" panose="020B0604030504040204" pitchFamily="34" charset="0"/>
              </a:rPr>
              <a:t> las infracciones contempladas en el Código Aeronáutico, leyes complementarias y reglamentos.</a:t>
            </a:r>
            <a:endParaRPr lang="es-E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37648" r="28937" b="28419"/>
          <a:stretch>
            <a:fillRect/>
          </a:stretch>
        </p:blipFill>
        <p:spPr bwMode="auto">
          <a:xfrm>
            <a:off x="4283075" y="2205038"/>
            <a:ext cx="47529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83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 idx="4294967295"/>
          </p:nvPr>
        </p:nvSpPr>
        <p:spPr>
          <a:xfrm>
            <a:off x="1486913" y="368275"/>
            <a:ext cx="6753944" cy="1143000"/>
          </a:xfrm>
        </p:spPr>
        <p:txBody>
          <a:bodyPr/>
          <a:lstStyle/>
          <a:p>
            <a:r>
              <a:rPr lang="es-MX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ARTÍCULOS 5, 6, 7 y 9 </a:t>
            </a:r>
            <a:endParaRPr lang="es-CL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4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412875"/>
            <a:ext cx="7165032" cy="4104357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Introduce modificaciones: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Ley sobre Seguridad del Estado (12.927)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Ley de Control de Armas (17.798)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Ley sobre Movilización (18.953)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Código Orgánico de Tribunales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Disposiciones Transitorias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endParaRPr lang="es-CL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43" name="5 Imagen" descr="aeronautic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5">
            <a:off x="6264522" y="3507180"/>
            <a:ext cx="15414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4 Imagen" descr="95610178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8570">
            <a:off x="6600472" y="4268696"/>
            <a:ext cx="16287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000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1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1644650" y="404813"/>
            <a:ext cx="7499350" cy="792162"/>
          </a:xfrm>
        </p:spPr>
        <p:txBody>
          <a:bodyPr/>
          <a:lstStyle/>
          <a:p>
            <a:r>
              <a:rPr lang="es-E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¿DELITOS O INFRACCIONES?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1438275"/>
            <a:ext cx="47529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Vuelos a baja altura aviones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No portar licencia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Consumir alcohol antes del vuelo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Ingresar en Zonas Prohibidas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Ingresar en Zonas Restringidas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No cancelar el plan de vuelo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Realizar vuelos acrobáticos sobre lugares poblados sin autorización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Omitir efectuar las señales o   comunicaciones debidas</a:t>
            </a:r>
          </a:p>
        </p:txBody>
      </p:sp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60350"/>
            <a:ext cx="7000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92725" y="1433513"/>
            <a:ext cx="36004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196, a) Cód. 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DAR 01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193 Cód. A.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200 Cód. 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200 Cód. 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Dan 91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196, b) Cód. 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>
                <a:latin typeface="Tahoma" panose="020B0604030504040204" pitchFamily="34" charset="0"/>
                <a:cs typeface="Tahoma" panose="020B0604030504040204" pitchFamily="34" charset="0"/>
              </a:rPr>
              <a:t>Artículo 198, c) Cód. 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E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4968875" cy="51117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Vuelos a baja altura helicópteros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Operar una aeronave sin certificado de aeronavegabilidad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Realizar trabajos aéreos sin contar con un Certificado AOC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Desempeñarse como tripulante de vuelo sin licencia o habilitación competente.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Realizar actividades de mantenimiento sin poseer una licencia de mantenimiento.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Transportar a bordo a una persona sin asiento propio ni  cinturón de seguridad.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s-ES" dirty="0" smtClean="0"/>
          </a:p>
        </p:txBody>
      </p:sp>
      <p:sp>
        <p:nvSpPr>
          <p:cNvPr id="63493" name="Rectangle 2"/>
          <p:cNvSpPr>
            <a:spLocks noGrp="1"/>
          </p:cNvSpPr>
          <p:nvPr>
            <p:ph type="title" idx="4294967295"/>
          </p:nvPr>
        </p:nvSpPr>
        <p:spPr>
          <a:xfrm>
            <a:off x="1800225" y="404813"/>
            <a:ext cx="7343775" cy="792162"/>
          </a:xfrm>
        </p:spPr>
        <p:txBody>
          <a:bodyPr/>
          <a:lstStyle/>
          <a:p>
            <a:r>
              <a:rPr lang="es-E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¿DELITOS O INFRACCIONES?</a:t>
            </a: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5651500" y="1628775"/>
            <a:ext cx="32416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92 </a:t>
            </a: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s-E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ol. III, </a:t>
            </a: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DAN 135 </a:t>
            </a:r>
            <a:endParaRPr lang="es-ES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Artículo 190 Cód. 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s-ES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DAN 119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Artículo 191 Cód. 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Tahoma" panose="020B0604030504040204" pitchFamily="34" charset="0"/>
                <a:cs typeface="Tahoma" panose="020B0604030504040204" pitchFamily="34" charset="0"/>
              </a:rPr>
              <a:t>DAR 01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sz="2400" dirty="0"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sz="2400" dirty="0">
                <a:latin typeface="Tahoma" panose="020B0604030504040204" pitchFamily="34" charset="0"/>
              </a:rPr>
              <a:t>DAR 06</a:t>
            </a:r>
          </a:p>
        </p:txBody>
      </p:sp>
    </p:spTree>
    <p:extLst>
      <p:ext uri="{BB962C8B-B14F-4D97-AF65-F5344CB8AC3E}">
        <p14:creationId xmlns:p14="http://schemas.microsoft.com/office/powerpoint/2010/main" val="28732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 idx="4294967295"/>
          </p:nvPr>
        </p:nvSpPr>
        <p:spPr>
          <a:xfrm>
            <a:off x="2005013" y="704850"/>
            <a:ext cx="7138987" cy="636588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CONCLUSIONES</a:t>
            </a:r>
            <a:r>
              <a:rPr lang="es-MX" dirty="0" smtClean="0">
                <a:latin typeface="Arial Black" panose="020B0A04020102020204" pitchFamily="34" charset="0"/>
              </a:rPr>
              <a:t> </a:t>
            </a:r>
            <a:endParaRPr lang="es-CL" dirty="0" smtClean="0">
              <a:latin typeface="Arial Black" panose="020B0A04020102020204" pitchFamily="34" charset="0"/>
            </a:endParaRPr>
          </a:p>
        </p:txBody>
      </p:sp>
      <p:sp>
        <p:nvSpPr>
          <p:cNvPr id="64516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7402016" cy="4389437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Delitos aeronáuticos son conocidos por la justicia ordinaria en materia penal en caso de civiles.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Salidas Alternativas.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Suspensión condicional del procedimiento. No ensucia Certificado de Antecedentes y para que proceda no debe tener antecedentes anteriores. Más la condición fijada.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Juicio Abreviado, Juicio Procesal Penal. 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MX" sz="2400" dirty="0" smtClean="0">
                <a:latin typeface="Arial Black" panose="020B0A04020102020204" pitchFamily="34" charset="0"/>
              </a:rPr>
              <a:t> </a:t>
            </a:r>
            <a:endParaRPr lang="es-CL" sz="2400" dirty="0" smtClean="0">
              <a:latin typeface="Arial Black" panose="020B0A04020102020204" pitchFamily="34" charset="0"/>
            </a:endParaRPr>
          </a:p>
        </p:txBody>
      </p:sp>
      <p:pic>
        <p:nvPicPr>
          <p:cNvPr id="645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5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6812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CASOS DE INFRACCIONES MÁS FRECUENTES AVIACIÓN NO COMERCIAL 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1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u="sng" dirty="0" smtClean="0"/>
              <a:t>Registro de la S.I.I., año 2014:</a:t>
            </a:r>
          </a:p>
          <a:p>
            <a:pPr lvl="1" algn="just">
              <a:spcAft>
                <a:spcPts val="0"/>
              </a:spcAft>
            </a:pPr>
            <a:r>
              <a:rPr lang="es-CL" sz="1800" dirty="0" smtClean="0"/>
              <a:t>Operacionales: 15 casos</a:t>
            </a:r>
          </a:p>
          <a:p>
            <a:pPr lvl="1" algn="just">
              <a:spcAft>
                <a:spcPts val="0"/>
              </a:spcAft>
            </a:pPr>
            <a:r>
              <a:rPr lang="es-CL" sz="1800" dirty="0" smtClean="0"/>
              <a:t>Mantenimiento: 07 casos</a:t>
            </a:r>
          </a:p>
          <a:p>
            <a:pPr lvl="1" algn="just">
              <a:spcAft>
                <a:spcPts val="0"/>
              </a:spcAft>
            </a:pPr>
            <a:r>
              <a:rPr lang="es-CL" sz="1800" dirty="0" smtClean="0"/>
              <a:t>T. Aéreo-total: 13 casos.</a:t>
            </a:r>
          </a:p>
          <a:p>
            <a:pPr algn="just"/>
            <a:r>
              <a:rPr lang="es-CL" sz="2000" dirty="0" smtClean="0"/>
              <a:t>Operacionales: Operar en condición no </a:t>
            </a:r>
            <a:r>
              <a:rPr lang="es-CL" sz="2000" dirty="0" err="1" smtClean="0"/>
              <a:t>aeronavegable</a:t>
            </a:r>
            <a:r>
              <a:rPr lang="es-CL" sz="2000" dirty="0" smtClean="0"/>
              <a:t> por mantenimiento vencido, Realizar instrucción en aeronave para uso privado (operaciones comerciales). </a:t>
            </a:r>
          </a:p>
          <a:p>
            <a:pPr algn="just"/>
            <a:r>
              <a:rPr lang="es-CL" sz="2000" dirty="0" smtClean="0"/>
              <a:t>Mantenimiento: No conformidad de mantenimiento en fiscalización DGAC, </a:t>
            </a:r>
            <a:r>
              <a:rPr lang="es-CL" sz="2000" dirty="0" smtClean="0"/>
              <a:t>de </a:t>
            </a:r>
            <a:r>
              <a:rPr lang="es-CL" sz="2000" dirty="0" smtClean="0"/>
              <a:t>mantenimiento, Volar con inspección anual vencida. </a:t>
            </a:r>
            <a:r>
              <a:rPr lang="es-CL" sz="2000" dirty="0"/>
              <a:t>Realizar trabajos no aprobados en proyectos </a:t>
            </a:r>
            <a:endParaRPr lang="es-CL" sz="2000" dirty="0" smtClean="0"/>
          </a:p>
          <a:p>
            <a:pPr algn="just"/>
            <a:r>
              <a:rPr lang="es-CL" sz="2000" dirty="0" smtClean="0"/>
              <a:t>Tránsito Aéreo: </a:t>
            </a:r>
            <a:r>
              <a:rPr lang="es-CL" sz="2000" dirty="0" err="1" smtClean="0"/>
              <a:t>Cuasicolisión</a:t>
            </a:r>
            <a:r>
              <a:rPr lang="es-CL" sz="2000" dirty="0" smtClean="0"/>
              <a:t> por cruce, No cancelar plan de vuelo, Despegar sin autorización de la TWR,  Aterrizar bajo los límites meteorológicos, Aterrizar después del FCCV.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DELITOS DENUNCIADOS AL MINISTERIO PUBLICO, AÑO 2014 </a:t>
            </a:r>
            <a:b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(Casos aviación no comercial).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es-CL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Delitos del Código Aeronáutico: </a:t>
            </a:r>
          </a:p>
          <a:p>
            <a:pPr algn="just">
              <a:buNone/>
            </a:pP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Artículos 190 al 203. (03 casos de desempeño con licencia o habilitación vencida, 02 casos por omitir entregar información necesaria a Control de Tierra, 02 casos por volar bajo las alturas mínimas, 02 casos por volar en zona restringida o prohibida). </a:t>
            </a:r>
          </a:p>
          <a:p>
            <a:pPr algn="just"/>
            <a:r>
              <a:rPr lang="es-CL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Delitos del Código Penal: </a:t>
            </a: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(02 casos por falsificaciones de instrumentos públicos).</a:t>
            </a:r>
          </a:p>
          <a:p>
            <a:pPr algn="just">
              <a:buNone/>
            </a:pPr>
            <a:r>
              <a:rPr lang="es-C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 descr="can-stock-photo_csp7707331.jpg"/>
          <p:cNvPicPr>
            <a:picLocks noChangeAspect="1"/>
          </p:cNvPicPr>
          <p:nvPr/>
        </p:nvPicPr>
        <p:blipFill rotWithShape="1">
          <a:blip r:embed="rId3" cstate="print"/>
          <a:srcRect t="3200" b="3200"/>
          <a:stretch/>
        </p:blipFill>
        <p:spPr>
          <a:xfrm>
            <a:off x="5940152" y="4869160"/>
            <a:ext cx="200026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SANCIÓN=PREVENCIÓN </a:t>
            </a:r>
            <a:endParaRPr lang="es-E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sz="2800" dirty="0" smtClean="0"/>
              <a:t>Crear conciencia en los operadores aeronáuticos respecto del respeto de las normas e instrucciones competentes, a fin de que exista una </a:t>
            </a:r>
            <a:r>
              <a:rPr lang="es-CL" sz="2800" dirty="0" smtClean="0">
                <a:solidFill>
                  <a:srgbClr val="FFFF00"/>
                </a:solidFill>
              </a:rPr>
              <a:t>mayor seguridad </a:t>
            </a:r>
            <a:r>
              <a:rPr lang="es-CL" sz="2800" dirty="0" smtClean="0"/>
              <a:t>en las operaciones </a:t>
            </a:r>
            <a:r>
              <a:rPr lang="es-CL" sz="2800" dirty="0" smtClean="0">
                <a:solidFill>
                  <a:srgbClr val="FFFF00"/>
                </a:solidFill>
              </a:rPr>
              <a:t>disminuyendo los riesgos </a:t>
            </a:r>
            <a:r>
              <a:rPr lang="es-CL" sz="2800" dirty="0" smtClean="0"/>
              <a:t>de accidentes, incidentes e infracciones.</a:t>
            </a:r>
          </a:p>
          <a:p>
            <a:pPr algn="just"/>
            <a:endParaRPr lang="es-CL" sz="2800" dirty="0" smtClean="0"/>
          </a:p>
          <a:p>
            <a:pPr algn="just"/>
            <a:r>
              <a:rPr lang="es-CL" sz="2800" dirty="0" smtClean="0"/>
              <a:t>Cultura chilena es reactiva y no preventiva, por lo que la sanción es una </a:t>
            </a:r>
            <a:r>
              <a:rPr lang="es-CL" sz="2800" dirty="0" smtClean="0">
                <a:solidFill>
                  <a:srgbClr val="FFFF00"/>
                </a:solidFill>
              </a:rPr>
              <a:t>forma de producir reacción para cumplir la normativa aeronáutica competente</a:t>
            </a:r>
            <a:r>
              <a:rPr lang="es-CL" sz="2800" dirty="0" smtClean="0"/>
              <a:t>.    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936104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PREVENIR ES MEJOR QUE CURAR                      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564903"/>
            <a:ext cx="8229600" cy="28083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CL" sz="2400" dirty="0" smtClean="0"/>
              <a:t>Dirección General de Aeronáutica Civil </a:t>
            </a:r>
          </a:p>
          <a:p>
            <a:pPr>
              <a:buNone/>
            </a:pPr>
            <a:r>
              <a:rPr lang="es-CL" sz="2400" dirty="0" smtClean="0"/>
              <a:t>Departamento Prevención de Accidentes </a:t>
            </a:r>
          </a:p>
          <a:p>
            <a:pPr>
              <a:buNone/>
            </a:pPr>
            <a:r>
              <a:rPr lang="es-CL" sz="2400" dirty="0" smtClean="0"/>
              <a:t>Sección Investigación </a:t>
            </a:r>
            <a:r>
              <a:rPr lang="es-CL" sz="2400" dirty="0" err="1" smtClean="0"/>
              <a:t>Infraccional</a:t>
            </a:r>
            <a:endParaRPr lang="es-CL" sz="2400" dirty="0" smtClean="0"/>
          </a:p>
          <a:p>
            <a:pPr>
              <a:buNone/>
            </a:pPr>
            <a:r>
              <a:rPr lang="es-CL" sz="2400" dirty="0" smtClean="0"/>
              <a:t>Fonos: 224392586 – 224392126</a:t>
            </a:r>
          </a:p>
          <a:p>
            <a:pPr>
              <a:buNone/>
            </a:pPr>
            <a:r>
              <a:rPr lang="es-CL" sz="2400" dirty="0" smtClean="0"/>
              <a:t>nhadad@dgac.Gob.cl</a:t>
            </a:r>
          </a:p>
          <a:p>
            <a:pPr>
              <a:buNone/>
            </a:pPr>
            <a:r>
              <a:rPr lang="es-CL" sz="2400" dirty="0" smtClean="0"/>
              <a:t>seccion.infraccional@dgac.gob.cl</a:t>
            </a:r>
            <a:endParaRPr lang="es-CL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3 Imagen" descr="avion-privado-lujo-dibuj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396" y="4149080"/>
            <a:ext cx="3824603" cy="220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338559"/>
            <a:ext cx="7967860" cy="1428750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s-MX" sz="3800" dirty="0" smtClean="0">
                <a:latin typeface="Arial Black" panose="020B0A04020102020204" pitchFamily="34" charset="0"/>
              </a:rPr>
              <a:t>PREVENIR ES LA CLAVE!!!</a:t>
            </a:r>
            <a:r>
              <a:rPr lang="es-MX" sz="2600" dirty="0" smtClean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5540" name="Picture 8" descr="http://img713.imageshack.us/img713/9867/000av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6055"/>
          <a:stretch>
            <a:fillRect/>
          </a:stretch>
        </p:blipFill>
        <p:spPr bwMode="auto">
          <a:xfrm>
            <a:off x="2927432" y="1767309"/>
            <a:ext cx="3373356" cy="30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46141" y="4949825"/>
            <a:ext cx="8135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latin typeface="Tahoma" pitchFamily="34" charset="0"/>
                <a:ea typeface="+mj-ea"/>
                <a:cs typeface="Tahoma" pitchFamily="34" charset="0"/>
              </a:rPr>
              <a:t>Muchas gracias por su atención!!!</a:t>
            </a:r>
          </a:p>
        </p:txBody>
      </p:sp>
    </p:spTree>
    <p:extLst>
      <p:ext uri="{BB962C8B-B14F-4D97-AF65-F5344CB8AC3E}">
        <p14:creationId xmlns:p14="http://schemas.microsoft.com/office/powerpoint/2010/main" val="13610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4179888" y="284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1444" y="54573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b="1" dirty="0">
                <a:latin typeface="Tahoma" pitchFamily="34" charset="0"/>
                <a:ea typeface="+mj-ea"/>
                <a:cs typeface="Tahoma" pitchFamily="34" charset="0"/>
              </a:rPr>
              <a:t>FINALIDAD PROCEDIMIENTO INFRACCIONAL</a:t>
            </a:r>
            <a:endParaRPr lang="es-ES" sz="32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124" name="Rectangle 8"/>
          <p:cNvSpPr txBox="1">
            <a:spLocks noChangeArrowheads="1"/>
          </p:cNvSpPr>
          <p:nvPr/>
        </p:nvSpPr>
        <p:spPr bwMode="auto">
          <a:xfrm>
            <a:off x="631444" y="234888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333399"/>
              </a:buClr>
              <a:buFont typeface="Wingdings 2" panose="05020102010507070707" pitchFamily="18" charset="2"/>
              <a:buNone/>
            </a:pPr>
            <a:r>
              <a:rPr lang="es-MX" sz="2400" b="1" dirty="0">
                <a:latin typeface="Tahoma" panose="020B0604030504040204" pitchFamily="34" charset="0"/>
                <a:cs typeface="Tahoma" panose="020B0604030504040204" pitchFamily="34" charset="0"/>
              </a:rPr>
              <a:t>Investigar</a:t>
            </a:r>
            <a:r>
              <a:rPr lang="es-MX" sz="2400" dirty="0">
                <a:latin typeface="Tahoma" panose="020B0604030504040204" pitchFamily="34" charset="0"/>
                <a:cs typeface="Tahoma" panose="020B0604030504040204" pitchFamily="34" charset="0"/>
              </a:rPr>
              <a:t> los hechos que puedan constituir </a:t>
            </a:r>
            <a:r>
              <a:rPr lang="es-MX" sz="2400" b="1" dirty="0">
                <a:latin typeface="Tahoma" panose="020B0604030504040204" pitchFamily="34" charset="0"/>
                <a:cs typeface="Tahoma" panose="020B0604030504040204" pitchFamily="34" charset="0"/>
              </a:rPr>
              <a:t>infracción</a:t>
            </a:r>
            <a:r>
              <a:rPr lang="es-MX" sz="2400" dirty="0">
                <a:latin typeface="Tahoma" panose="020B0604030504040204" pitchFamily="34" charset="0"/>
                <a:cs typeface="Tahoma" panose="020B0604030504040204" pitchFamily="34" charset="0"/>
              </a:rPr>
              <a:t>  determinando la </a:t>
            </a:r>
            <a:r>
              <a:rPr lang="es-MX" sz="2400" b="1" dirty="0">
                <a:latin typeface="Tahoma" panose="020B0604030504040204" pitchFamily="34" charset="0"/>
                <a:cs typeface="Tahoma" panose="020B0604030504040204" pitchFamily="34" charset="0"/>
              </a:rPr>
              <a:t>responsabilidad</a:t>
            </a:r>
            <a:r>
              <a:rPr lang="es-MX" sz="2400" dirty="0">
                <a:latin typeface="Tahoma" panose="020B0604030504040204" pitchFamily="34" charset="0"/>
                <a:cs typeface="Tahoma" panose="020B0604030504040204" pitchFamily="34" charset="0"/>
              </a:rPr>
              <a:t> que le pudiera afectar al presunto infractor, con el objeto de en definitiva </a:t>
            </a:r>
            <a:r>
              <a:rPr lang="es-MX" sz="2400" b="1" dirty="0">
                <a:latin typeface="Tahoma" panose="020B0604030504040204" pitchFamily="34" charset="0"/>
                <a:cs typeface="Tahoma" panose="020B0604030504040204" pitchFamily="34" charset="0"/>
              </a:rPr>
              <a:t>sancionar o sobreseer</a:t>
            </a:r>
            <a:r>
              <a:rPr lang="es-MX" sz="2400" dirty="0">
                <a:latin typeface="Tahoma" panose="020B0604030504040204" pitchFamily="34" charset="0"/>
                <a:cs typeface="Tahoma" panose="020B0604030504040204" pitchFamily="34" charset="0"/>
              </a:rPr>
              <a:t> de los cargos imputados. </a:t>
            </a:r>
            <a:endParaRPr lang="es-E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5" name="Picture 6" descr="http://aviation.carolon.net/wp-content/uploads/2011/01/AviationLaw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84227"/>
            <a:ext cx="32089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3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776418" cy="1143000"/>
          </a:xfrm>
        </p:spPr>
        <p:txBody>
          <a:bodyPr/>
          <a:lstStyle/>
          <a:p>
            <a:pPr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CUERPOS LEGALES QUE RIGEN EL PROCEDIMIENTO INFRACCIONAL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156575" cy="4924425"/>
          </a:xfrm>
        </p:spPr>
        <p:txBody>
          <a:bodyPr>
            <a:normAutofit/>
          </a:bodyPr>
          <a:lstStyle/>
          <a:p>
            <a:pPr marL="628650" indent="-62865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buFont typeface="Arial" panose="020B0604020202020204" pitchFamily="34" charset="0"/>
              <a:buNone/>
              <a:tabLst>
                <a:tab pos="628650" algn="l"/>
              </a:tabLst>
            </a:pPr>
            <a:endParaRPr lang="es-MX" sz="2400" dirty="0" smtClean="0">
              <a:solidFill>
                <a:srgbClr val="3333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28650" indent="-62865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tabLst>
                <a:tab pos="628650" algn="l"/>
              </a:tabLst>
            </a:pP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Código Aeronáutico</a:t>
            </a:r>
            <a:r>
              <a:rPr lang="es-MX" sz="24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(Art. 184 y siguientes).</a:t>
            </a:r>
          </a:p>
          <a:p>
            <a:pPr marL="628650" indent="-62865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tabLst>
                <a:tab pos="628650" algn="l"/>
              </a:tabLst>
            </a:pP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Ley N°19.880,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Establece Bases de los Procedimientos Administrativos que rigen  los Actos de los Órganos de la Administración del Estado.</a:t>
            </a:r>
          </a:p>
          <a:p>
            <a:pPr marL="628650" indent="-62865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75000"/>
              <a:tabLst>
                <a:tab pos="628650" algn="l"/>
              </a:tabLst>
            </a:pPr>
            <a:r>
              <a:rPr lang="es-MX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DAR 51, 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Reglamento del Procedimiento </a:t>
            </a:r>
            <a:r>
              <a:rPr lang="es-MX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Infraccional</a:t>
            </a:r>
            <a:r>
              <a:rPr lang="es-MX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Aeronáutico.</a:t>
            </a:r>
          </a:p>
          <a:p>
            <a:pPr marL="628650" indent="-628650" eaLnBrk="1" hangingPunct="1">
              <a:buClr>
                <a:srgbClr val="000000"/>
              </a:buClr>
              <a:buFont typeface="Wingdings 2" panose="05020102010507070707" pitchFamily="18" charset="2"/>
              <a:buChar char=""/>
              <a:tabLst>
                <a:tab pos="628650" algn="l"/>
              </a:tabLst>
            </a:pPr>
            <a:endParaRPr lang="es-MX" sz="2400" dirty="0" smtClean="0"/>
          </a:p>
          <a:p>
            <a:pPr marL="628650" indent="-628650" eaLnBrk="1" hangingPunct="1">
              <a:buClr>
                <a:srgbClr val="000000"/>
              </a:buClr>
              <a:buFont typeface="Wingdings 2" panose="05020102010507070707" pitchFamily="18" charset="2"/>
              <a:buChar char=""/>
              <a:tabLst>
                <a:tab pos="628650" algn="l"/>
              </a:tabLst>
            </a:pPr>
            <a:endParaRPr lang="es-ES" sz="2400" dirty="0" smtClean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5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Elipse"/>
          <p:cNvSpPr/>
          <p:nvPr/>
        </p:nvSpPr>
        <p:spPr>
          <a:xfrm>
            <a:off x="3059113" y="765175"/>
            <a:ext cx="3025775" cy="1150938"/>
          </a:xfrm>
          <a:prstGeom prst="ellipse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12 CuadroTexto"/>
          <p:cNvSpPr txBox="1"/>
          <p:nvPr/>
        </p:nvSpPr>
        <p:spPr>
          <a:xfrm>
            <a:off x="4787900" y="1966913"/>
            <a:ext cx="1079500" cy="2889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rgbClr val="FFFF00"/>
                </a:solidFill>
                <a:latin typeface="Century Gothic" pitchFamily="34" charset="0"/>
              </a:rPr>
              <a:t>Denuncia </a:t>
            </a:r>
          </a:p>
        </p:txBody>
      </p:sp>
      <p:sp>
        <p:nvSpPr>
          <p:cNvPr id="13" name="21 CuadroTexto"/>
          <p:cNvSpPr txBox="1"/>
          <p:nvPr/>
        </p:nvSpPr>
        <p:spPr>
          <a:xfrm>
            <a:off x="5148263" y="2806700"/>
            <a:ext cx="1152525" cy="2619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00"/>
                </a:solidFill>
                <a:latin typeface="Century Gothic" pitchFamily="34" charset="0"/>
              </a:rPr>
              <a:t>Prescripción</a:t>
            </a:r>
            <a:r>
              <a:rPr lang="es-ES" sz="800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es-ES" sz="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221" name="AutoShape 2"/>
          <p:cNvCxnSpPr>
            <a:cxnSpLocks noChangeShapeType="1"/>
          </p:cNvCxnSpPr>
          <p:nvPr/>
        </p:nvCxnSpPr>
        <p:spPr bwMode="auto">
          <a:xfrm>
            <a:off x="4572000" y="2565400"/>
            <a:ext cx="0" cy="2087563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50 CuadroTexto"/>
          <p:cNvSpPr txBox="1"/>
          <p:nvPr/>
        </p:nvSpPr>
        <p:spPr>
          <a:xfrm flipH="1">
            <a:off x="971550" y="1196975"/>
            <a:ext cx="1152525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Presunta Infracción 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2" name="43 CuadroTexto"/>
          <p:cNvSpPr txBox="1"/>
          <p:nvPr/>
        </p:nvSpPr>
        <p:spPr>
          <a:xfrm>
            <a:off x="1619250" y="188913"/>
            <a:ext cx="5676900" cy="4095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b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Tahoma" pitchFamily="34" charset="0"/>
                <a:cs typeface="Tahoma" pitchFamily="34" charset="0"/>
              </a:rPr>
              <a:t>PROCEDIMIENTO INFRACCIONAL</a:t>
            </a:r>
          </a:p>
        </p:txBody>
      </p:sp>
      <p:pic>
        <p:nvPicPr>
          <p:cNvPr id="9224" name="33 Imagen" descr="C:\Documents and Settings\Valeria Letelier\Configuración local\Archivos temporales de Internet\Content.IE5\2EDKYB1O\j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390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7" descr="http://t2.gstatic.com/images?q=tbn:PcEm1G3lLYpaeM:http://www.clker.com/cliparts/1/d/0/3/11954298581253392365Andy_-_Trash_Can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2276475"/>
            <a:ext cx="49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50 CuadroTexto"/>
          <p:cNvSpPr txBox="1"/>
          <p:nvPr/>
        </p:nvSpPr>
        <p:spPr>
          <a:xfrm flipH="1">
            <a:off x="2916238" y="4941888"/>
            <a:ext cx="1295400" cy="7191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Notificación / Citación a Declarar  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227" name="AutoShape 2"/>
          <p:cNvCxnSpPr>
            <a:cxnSpLocks noChangeShapeType="1"/>
          </p:cNvCxnSpPr>
          <p:nvPr/>
        </p:nvCxnSpPr>
        <p:spPr bwMode="auto">
          <a:xfrm rot="5400000">
            <a:off x="3526632" y="5696744"/>
            <a:ext cx="2089150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2"/>
          <p:cNvCxnSpPr>
            <a:cxnSpLocks noChangeShapeType="1"/>
          </p:cNvCxnSpPr>
          <p:nvPr/>
        </p:nvCxnSpPr>
        <p:spPr bwMode="auto">
          <a:xfrm>
            <a:off x="2195512" y="1409700"/>
            <a:ext cx="1150938" cy="1587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9" name="24 Imagen" descr="C:\Documents and Settings\Valeria Letelier\Configuración local\Archivos temporales de Internet\Content.IE5\PXRUD2NC\MC900287318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41888"/>
            <a:ext cx="12239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49 Imagen" descr="C:\Documents and Settings\Valeria Letelier\Configuración local\Archivos temporales de Internet\Content.IE5\PXRUD2NC\MC9003123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6477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29 Imagen" descr="hojas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6631" r="20819" b="19891"/>
          <a:stretch>
            <a:fillRect/>
          </a:stretch>
        </p:blipFill>
        <p:spPr bwMode="auto">
          <a:xfrm>
            <a:off x="3492572" y="967469"/>
            <a:ext cx="7207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42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0059" r="87653" b="20059"/>
          <a:stretch>
            <a:fillRect/>
          </a:stretch>
        </p:blipFill>
        <p:spPr bwMode="auto">
          <a:xfrm>
            <a:off x="3924300" y="1527175"/>
            <a:ext cx="188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0 CuadroTexto"/>
          <p:cNvSpPr txBox="1"/>
          <p:nvPr/>
        </p:nvSpPr>
        <p:spPr>
          <a:xfrm flipH="1">
            <a:off x="3477646" y="1880393"/>
            <a:ext cx="792162" cy="3603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rgbClr val="FFFF00"/>
                </a:solidFill>
                <a:latin typeface="Century Gothic" pitchFamily="34" charset="0"/>
              </a:rPr>
              <a:t>Oficio </a:t>
            </a:r>
          </a:p>
        </p:txBody>
      </p:sp>
      <p:sp>
        <p:nvSpPr>
          <p:cNvPr id="52" name="50 CuadroTexto"/>
          <p:cNvSpPr txBox="1"/>
          <p:nvPr/>
        </p:nvSpPr>
        <p:spPr>
          <a:xfrm flipH="1">
            <a:off x="4572000" y="4116388"/>
            <a:ext cx="1135063" cy="4254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Resolución de Inicio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9235" name="Picture 2" descr="http://www.arcadiaclub.com/ico/icone_alta_risoluzione/sistema/png/documento_comune_256x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53 Ima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0059" r="87653" b="20059"/>
          <a:stretch>
            <a:fillRect/>
          </a:stretch>
        </p:blipFill>
        <p:spPr bwMode="auto">
          <a:xfrm>
            <a:off x="5189538" y="3833813"/>
            <a:ext cx="174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25 Imagen" descr="Dibujo.bmp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25624" b="37987"/>
          <a:stretch>
            <a:fillRect/>
          </a:stretch>
        </p:blipFill>
        <p:spPr bwMode="auto">
          <a:xfrm>
            <a:off x="4787900" y="1009650"/>
            <a:ext cx="9318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 descr="Cerr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41" name="89 Forma"/>
          <p:cNvCxnSpPr>
            <a:cxnSpLocks noChangeShapeType="1"/>
          </p:cNvCxnSpPr>
          <p:nvPr/>
        </p:nvCxnSpPr>
        <p:spPr bwMode="auto">
          <a:xfrm>
            <a:off x="5724525" y="1557338"/>
            <a:ext cx="1263650" cy="719137"/>
          </a:xfrm>
          <a:prstGeom prst="bentConnector2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92 Rectángulo"/>
          <p:cNvSpPr/>
          <p:nvPr/>
        </p:nvSpPr>
        <p:spPr>
          <a:xfrm>
            <a:off x="7110413" y="1412875"/>
            <a:ext cx="917575" cy="4159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FF00"/>
                </a:solidFill>
                <a:latin typeface="Century Gothic" pitchFamily="34" charset="0"/>
              </a:rPr>
              <a:t>No cumple </a:t>
            </a:r>
            <a:endParaRPr lang="es-ES" sz="1050" dirty="0">
              <a:solidFill>
                <a:srgbClr val="FFFF0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FF00"/>
                </a:solidFill>
                <a:latin typeface="Century Gothic" pitchFamily="34" charset="0"/>
              </a:rPr>
              <a:t>Requisitos </a:t>
            </a:r>
            <a:endParaRPr lang="es-ES" sz="1050" dirty="0">
              <a:solidFill>
                <a:srgbClr val="FFFF00"/>
              </a:solidFill>
            </a:endParaRPr>
          </a:p>
        </p:txBody>
      </p:sp>
      <p:pic>
        <p:nvPicPr>
          <p:cNvPr id="9243" name="37 Imagen" descr="C:\Documents and Settings\Valeria Letelier\Configuración local\Archivos temporales de Internet\Content.IE5\G08CV2DV\MC900432538[1]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341438"/>
            <a:ext cx="288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45" name="AutoShape 2"/>
          <p:cNvCxnSpPr>
            <a:cxnSpLocks noChangeShapeType="1"/>
          </p:cNvCxnSpPr>
          <p:nvPr/>
        </p:nvCxnSpPr>
        <p:spPr bwMode="auto">
          <a:xfrm>
            <a:off x="3132138" y="6453188"/>
            <a:ext cx="1439862" cy="1587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50 CuadroTexto"/>
          <p:cNvSpPr txBox="1"/>
          <p:nvPr/>
        </p:nvSpPr>
        <p:spPr>
          <a:xfrm flipH="1">
            <a:off x="1979613" y="6237288"/>
            <a:ext cx="1223962" cy="4302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Declaración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9247" name="99 Imagen" descr="C:\Documents and Settings\Valeria Letelier\Configuración local\Archivos temporales de Internet\Content.IE5\67UM54Z0\MC900024465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24500"/>
            <a:ext cx="1728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50" name="89 Forma"/>
          <p:cNvCxnSpPr>
            <a:cxnSpLocks noChangeShapeType="1"/>
            <a:stCxn id="33" idx="4"/>
            <a:endCxn id="9225" idx="1"/>
          </p:cNvCxnSpPr>
          <p:nvPr/>
        </p:nvCxnSpPr>
        <p:spPr bwMode="auto">
          <a:xfrm rot="16200000" flipH="1">
            <a:off x="5346700" y="1154113"/>
            <a:ext cx="619125" cy="2168525"/>
          </a:xfrm>
          <a:prstGeom prst="bentConnector2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44" name="95 Imagen" descr="C:\Documents and Settings\Valeria Letelier\Configuración local\Archivos temporales de Internet\Content.IE5\CGR43O11\MC900434804[1]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968" r="3937" b="9843"/>
          <a:stretch>
            <a:fillRect/>
          </a:stretch>
        </p:blipFill>
        <p:spPr bwMode="auto">
          <a:xfrm>
            <a:off x="5326063" y="2276475"/>
            <a:ext cx="6143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13" grpId="0" animBg="1"/>
      <p:bldP spid="21" grpId="0" animBg="1"/>
      <p:bldP spid="35" grpId="0" animBg="1"/>
      <p:bldP spid="9" grpId="0" animBg="1"/>
      <p:bldP spid="52" grpId="0" animBg="1"/>
      <p:bldP spid="93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AutoShape 2"/>
          <p:cNvCxnSpPr>
            <a:cxnSpLocks noChangeShapeType="1"/>
          </p:cNvCxnSpPr>
          <p:nvPr/>
        </p:nvCxnSpPr>
        <p:spPr bwMode="auto">
          <a:xfrm rot="16200000" flipH="1">
            <a:off x="3203576" y="4076700"/>
            <a:ext cx="2146300" cy="15875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347" name="52 Imagen" descr="reglamentacio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r="64252" b="54803"/>
          <a:stretch>
            <a:fillRect/>
          </a:stretch>
        </p:blipFill>
        <p:spPr bwMode="auto">
          <a:xfrm>
            <a:off x="3851275" y="1844675"/>
            <a:ext cx="8350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48" name="AutoShape 2"/>
          <p:cNvCxnSpPr>
            <a:cxnSpLocks noChangeShapeType="1"/>
            <a:endCxn id="57347" idx="0"/>
          </p:cNvCxnSpPr>
          <p:nvPr/>
        </p:nvCxnSpPr>
        <p:spPr bwMode="auto">
          <a:xfrm flipH="1">
            <a:off x="4268788" y="188913"/>
            <a:ext cx="15875" cy="1655762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50 CuadroTexto"/>
          <p:cNvSpPr txBox="1"/>
          <p:nvPr/>
        </p:nvSpPr>
        <p:spPr>
          <a:xfrm flipH="1">
            <a:off x="2268538" y="404813"/>
            <a:ext cx="1150937" cy="647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Diligencias Probatorias  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" name="50 CuadroTexto"/>
          <p:cNvSpPr txBox="1"/>
          <p:nvPr/>
        </p:nvSpPr>
        <p:spPr>
          <a:xfrm flipH="1">
            <a:off x="2627313" y="2060575"/>
            <a:ext cx="1296987" cy="7207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Formulación de Cargos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57351" name="Picture 4" descr="http://www.lehman-valentino.com/images/home_leftpic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622" r="6810" b="37309"/>
          <a:stretch>
            <a:fillRect/>
          </a:stretch>
        </p:blipFill>
        <p:spPr bwMode="auto">
          <a:xfrm>
            <a:off x="7596188" y="5025231"/>
            <a:ext cx="11318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0 CuadroTexto"/>
          <p:cNvSpPr txBox="1"/>
          <p:nvPr/>
        </p:nvSpPr>
        <p:spPr>
          <a:xfrm flipH="1">
            <a:off x="2051050" y="4005263"/>
            <a:ext cx="1008063" cy="576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00" b="1" dirty="0">
              <a:solidFill>
                <a:srgbClr val="0055A4"/>
              </a:solidFill>
              <a:latin typeface="Century Gothic" pitchFamily="34" charset="0"/>
            </a:endParaRPr>
          </a:p>
        </p:txBody>
      </p:sp>
      <p:sp>
        <p:nvSpPr>
          <p:cNvPr id="21" name="50 CuadroTexto"/>
          <p:cNvSpPr txBox="1"/>
          <p:nvPr/>
        </p:nvSpPr>
        <p:spPr>
          <a:xfrm flipH="1">
            <a:off x="1547813" y="3213100"/>
            <a:ext cx="1008062" cy="4333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FFFF00"/>
                </a:solidFill>
                <a:latin typeface="Century Gothic" pitchFamily="34" charset="0"/>
              </a:rPr>
              <a:t>Descargos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FFFF00"/>
                </a:solidFill>
                <a:latin typeface="Century Gothic" pitchFamily="34" charset="0"/>
              </a:rPr>
              <a:t>15 días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57354" name="21 Imagen" descr="C:\Documents and Settings\Valeria Letelier\Configuración local\Archivos temporales de Internet\Content.IE5\67UM54Z0\MC9003037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5888"/>
            <a:ext cx="504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50 CuadroTexto"/>
          <p:cNvSpPr txBox="1"/>
          <p:nvPr/>
        </p:nvSpPr>
        <p:spPr>
          <a:xfrm flipH="1">
            <a:off x="3779838" y="5732463"/>
            <a:ext cx="1152525" cy="6492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Resolución de Término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57356" name="AutoShape 2"/>
          <p:cNvCxnSpPr>
            <a:cxnSpLocks noChangeShapeType="1"/>
          </p:cNvCxnSpPr>
          <p:nvPr/>
        </p:nvCxnSpPr>
        <p:spPr bwMode="auto">
          <a:xfrm>
            <a:off x="2339975" y="2924175"/>
            <a:ext cx="1512888" cy="1588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50 CuadroTexto"/>
          <p:cNvSpPr txBox="1"/>
          <p:nvPr/>
        </p:nvSpPr>
        <p:spPr>
          <a:xfrm flipH="1">
            <a:off x="7524750" y="5805488"/>
            <a:ext cx="1008063" cy="431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Sanción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4" name="50 CuadroTexto"/>
          <p:cNvSpPr txBox="1"/>
          <p:nvPr/>
        </p:nvSpPr>
        <p:spPr>
          <a:xfrm flipH="1">
            <a:off x="1476375" y="6021388"/>
            <a:ext cx="1008063" cy="431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Recursos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57359" name="AutoShape 2"/>
          <p:cNvCxnSpPr>
            <a:cxnSpLocks noChangeShapeType="1"/>
          </p:cNvCxnSpPr>
          <p:nvPr/>
        </p:nvCxnSpPr>
        <p:spPr bwMode="auto">
          <a:xfrm>
            <a:off x="2411413" y="6165850"/>
            <a:ext cx="1439862" cy="1588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1" name="49 Conector angular"/>
          <p:cNvCxnSpPr>
            <a:cxnSpLocks noChangeShapeType="1"/>
            <a:endCxn id="63" idx="2"/>
          </p:cNvCxnSpPr>
          <p:nvPr/>
        </p:nvCxnSpPr>
        <p:spPr bwMode="auto">
          <a:xfrm flipV="1">
            <a:off x="4572000" y="3500438"/>
            <a:ext cx="2376488" cy="2016125"/>
          </a:xfrm>
          <a:prstGeom prst="bentConnector2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2" name="53 Forma"/>
          <p:cNvCxnSpPr>
            <a:cxnSpLocks noChangeShapeType="1"/>
          </p:cNvCxnSpPr>
          <p:nvPr/>
        </p:nvCxnSpPr>
        <p:spPr bwMode="auto">
          <a:xfrm>
            <a:off x="4284663" y="1557338"/>
            <a:ext cx="2627312" cy="935037"/>
          </a:xfrm>
          <a:prstGeom prst="bentConnector2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50 CuadroTexto"/>
          <p:cNvSpPr txBox="1"/>
          <p:nvPr/>
        </p:nvSpPr>
        <p:spPr>
          <a:xfrm flipH="1">
            <a:off x="6156325" y="3068638"/>
            <a:ext cx="1584325" cy="431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FF00"/>
                </a:solidFill>
                <a:latin typeface="Century Gothic" pitchFamily="34" charset="0"/>
              </a:rPr>
              <a:t>Sobreseimiento</a:t>
            </a:r>
            <a:endParaRPr lang="es-ES" sz="1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9" name="50 CuadroTexto"/>
          <p:cNvSpPr txBox="1"/>
          <p:nvPr/>
        </p:nvSpPr>
        <p:spPr>
          <a:xfrm flipH="1">
            <a:off x="5003800" y="1557338"/>
            <a:ext cx="936625" cy="358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b="1" dirty="0" smtClean="0">
                <a:solidFill>
                  <a:srgbClr val="FFFF00"/>
                </a:solidFill>
                <a:latin typeface="Century Gothic" pitchFamily="34" charset="0"/>
              </a:rPr>
              <a:t>No hay mérito</a:t>
            </a:r>
            <a:endParaRPr lang="es-ES" sz="8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57365" name="55 Imagen" descr="C:\Documents and Settings\Valeria Letelier\Configuración local\Archivos temporales de Internet\Content.IE5\GU1T7H97\MC90005361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17" descr="http://www.iconarchive.com/icons/taytel/orb/128/cross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42 Imagen" descr="C:\Documents and Settings\Valeria Letelier\Configuración local\Archivos temporales de Internet\Content.IE5\G08CV2DV\MC90043164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20713"/>
            <a:ext cx="641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8" name="45 Imagen" descr="C:\Documents and Settings\Valeria Letelier\Configuración local\Archivos temporales de Internet\Content.IE5\CGR43O11\MC900295143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9366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9" name="51 Imagen" descr="C:\Documents and Settings\Valeria Letelier\Configuración local\Archivos temporales de Internet\Content.IE5\PXRUD2NC\MC900293076[1]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5125"/>
            <a:ext cx="86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0" name="Picture 2" descr="http://www.arcadiaclub.com/ico/icone_alta_risoluzione/sistema/png/documento_comune_256x256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1" name="56 Imag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0059" r="87653" b="20059"/>
          <a:stretch>
            <a:fillRect/>
          </a:stretch>
        </p:blipFill>
        <p:spPr bwMode="auto">
          <a:xfrm>
            <a:off x="4356100" y="5589588"/>
            <a:ext cx="1587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2" name="38 Imagen" descr="C:\Documents and Settings\Valeria Letelier\Configuración local\Archivos temporales de Internet\Content.IE5\UTUFEHXC\j0441454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949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73" name="AutoShape 2"/>
          <p:cNvCxnSpPr>
            <a:cxnSpLocks noChangeShapeType="1"/>
          </p:cNvCxnSpPr>
          <p:nvPr/>
        </p:nvCxnSpPr>
        <p:spPr bwMode="auto">
          <a:xfrm>
            <a:off x="4572000" y="5659438"/>
            <a:ext cx="2952750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50 CuadroTexto"/>
          <p:cNvSpPr txBox="1"/>
          <p:nvPr/>
        </p:nvSpPr>
        <p:spPr>
          <a:xfrm flipH="1">
            <a:off x="3276600" y="4005263"/>
            <a:ext cx="935038" cy="5746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00"/>
                </a:solidFill>
                <a:latin typeface="Century Gothic" pitchFamily="34" charset="0"/>
              </a:rPr>
              <a:t>Medidas para Mejor Resolver</a:t>
            </a:r>
            <a:endParaRPr lang="es-ES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7" grpId="0"/>
      <p:bldP spid="31" grpId="0"/>
      <p:bldP spid="34" grpId="0"/>
      <p:bldP spid="63" grpId="0"/>
      <p:bldP spid="49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7129463" cy="1143000"/>
          </a:xfrm>
        </p:spPr>
        <p:txBody>
          <a:bodyPr/>
          <a:lstStyle/>
          <a:p>
            <a:pPr algn="ctr" eaLnBrk="1" hangingPunct="1"/>
            <a:r>
              <a:rPr lang="es-MX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FASES DEL PROCEDIMIENTO INFRACCIONAL</a:t>
            </a:r>
            <a:endParaRPr lang="es-ES" sz="3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7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>
            <a:normAutofit/>
          </a:bodyPr>
          <a:lstStyle/>
          <a:p>
            <a:pPr marL="536575" lvl="2" indent="-536575" algn="just" defTabSz="536575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Corbel" panose="020B0503020204020204" pitchFamily="34" charset="0"/>
              <a:buAutoNum type="arabicParenR" startAt="2"/>
              <a:tabLst>
                <a:tab pos="536575" algn="l"/>
              </a:tabLst>
            </a:pPr>
            <a:r>
              <a:rPr lang="es-MX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Notificaciones</a:t>
            </a:r>
          </a:p>
          <a:p>
            <a:pPr marL="536575" lvl="2" indent="-536575" algn="just" defTabSz="536575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Corbel" panose="020B0503020204020204" pitchFamily="34" charset="0"/>
              <a:buNone/>
              <a:tabLst>
                <a:tab pos="536575" algn="l"/>
              </a:tabLst>
            </a:pPr>
            <a:r>
              <a:rPr lang="es-MX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	Mediante carta certificada o en forma personal (2.3 DAR 51 y reglas generales ley 19.880).</a:t>
            </a:r>
          </a:p>
          <a:p>
            <a:pPr marL="536575" lvl="2" indent="-536575" algn="just" defTabSz="536575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None/>
              <a:tabLst>
                <a:tab pos="536575" algn="l"/>
              </a:tabLst>
            </a:pPr>
            <a:endParaRPr lang="es-MX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6575" lvl="2" indent="-536575" algn="just" defTabSz="536575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Corbel" panose="020B0503020204020204" pitchFamily="34" charset="0"/>
              <a:buAutoNum type="arabicParenR" startAt="3"/>
              <a:tabLst>
                <a:tab pos="536575" algn="l"/>
              </a:tabLst>
            </a:pPr>
            <a:r>
              <a:rPr lang="es-MX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Declaración del Presunto Infractor</a:t>
            </a:r>
          </a:p>
          <a:p>
            <a:pPr marL="536575" lvl="2" indent="-536575" algn="just" defTabSz="536575" eaLnBrk="1" hangingPunct="1">
              <a:spcBef>
                <a:spcPct val="0"/>
              </a:spcBef>
              <a:buClr>
                <a:srgbClr val="002060"/>
              </a:buClr>
              <a:buSzPct val="75000"/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es-MX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	Se le citará para que preste declaración personal o remita los antecedentes vía carta certificada. Posibilidad de proceder en rebeldía del presunto infractor párrafo 3.7 inciso 2°.</a:t>
            </a:r>
            <a:endParaRPr lang="es-E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28650" indent="-628650" algn="just" defTabSz="536575" eaLnBrk="1" hangingPunct="1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  <a:buNone/>
              <a:tabLst>
                <a:tab pos="536575" algn="l"/>
              </a:tabLst>
            </a:pPr>
            <a:r>
              <a:rPr lang="es-E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 rot="10800000">
            <a:off x="8316913" y="6165850"/>
            <a:ext cx="43180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6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150"/>
            <a:ext cx="7884368" cy="725488"/>
          </a:xfrm>
        </p:spPr>
        <p:txBody>
          <a:bodyPr rtlCol="0">
            <a:noAutofit/>
          </a:bodyPr>
          <a:lstStyle/>
          <a:p>
            <a:pPr marL="536575" indent="-536575" algn="ctr" defTabSz="53657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es-ES" sz="3200" b="1" dirty="0" smtClean="0">
                <a:latin typeface="Tahoma" pitchFamily="34" charset="0"/>
                <a:ea typeface="+mn-ea"/>
                <a:cs typeface="Tahoma" pitchFamily="34" charset="0"/>
              </a:rPr>
              <a:t>REQUISITOS DE LA DENUNCIA</a:t>
            </a:r>
            <a:br>
              <a:rPr lang="es-ES" sz="3200" b="1" dirty="0" smtClean="0">
                <a:latin typeface="Tahoma" pitchFamily="34" charset="0"/>
                <a:ea typeface="+mn-ea"/>
                <a:cs typeface="Tahoma" pitchFamily="34" charset="0"/>
              </a:rPr>
            </a:br>
            <a:r>
              <a:rPr lang="es-ES" sz="3200" b="1" dirty="0" smtClean="0">
                <a:latin typeface="Tahoma" pitchFamily="34" charset="0"/>
                <a:ea typeface="+mn-ea"/>
                <a:cs typeface="Tahoma" pitchFamily="34" charset="0"/>
              </a:rPr>
              <a:t>(3.2 DAR 51)</a:t>
            </a:r>
            <a:endParaRPr lang="es-ES" sz="3200" b="1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17500" y="1520825"/>
            <a:ext cx="8359775" cy="5057775"/>
          </a:xfrm>
        </p:spPr>
        <p:txBody>
          <a:bodyPr>
            <a:spAutoFit/>
          </a:bodyPr>
          <a:lstStyle/>
          <a:p>
            <a:pPr marL="473075" indent="-45720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AutoNum type="alphaLcParenR"/>
              <a:tabLst>
                <a:tab pos="900113" algn="l"/>
              </a:tabLst>
            </a:pP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Individualización del denunciante y de su apoderado si lo tuviera, además del medio preferente y el lugar para efectuar las notificaciones. </a:t>
            </a:r>
          </a:p>
          <a:p>
            <a:pPr marL="473075" indent="-45720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AutoNum type="alphaLcParenR"/>
              <a:tabLst>
                <a:tab pos="900113" algn="l"/>
              </a:tabLst>
            </a:pP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Descripción precisa y clara de los hechos, conductas u omisiones que constituirían la infracción, con indicación del lugar, fecha y hora.</a:t>
            </a:r>
          </a:p>
          <a:p>
            <a:pPr marL="473075" indent="-457200"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75000"/>
              <a:buFont typeface="Calibri" panose="020F0502020204030204" pitchFamily="34" charset="0"/>
              <a:buAutoNum type="alphaLcParenR"/>
              <a:tabLst>
                <a:tab pos="900113" algn="l"/>
              </a:tabLst>
            </a:pP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Firma del denunciante o acreditación de la autenticidad de su  voluntad expresada por cualquier medio habilitado.</a:t>
            </a:r>
          </a:p>
          <a:p>
            <a:pPr marL="473075" indent="-4572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900113" algn="l"/>
              </a:tabLst>
            </a:pP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Los denunciantes podrán acompañar los documentos que estimen necesarias para precisar o completar su denuncia.</a:t>
            </a:r>
          </a:p>
          <a:p>
            <a:pPr marL="473075" indent="-4572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900113" algn="l"/>
              </a:tabLst>
            </a:pP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     Las denuncias que no cumplan las letras a) y b) serán desechadas de plano, salvo que por su gravedad se proceda de oficio. </a:t>
            </a:r>
          </a:p>
          <a:p>
            <a:pPr marL="473075" indent="-4572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900113" algn="l"/>
              </a:tabLst>
            </a:pPr>
            <a:r>
              <a:rPr lang="es-ES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Comparecencia:</a:t>
            </a:r>
            <a:r>
              <a:rPr lang="es-E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En forma personal o por intermedio de apoderado.</a:t>
            </a:r>
          </a:p>
        </p:txBody>
      </p:sp>
      <p:sp>
        <p:nvSpPr>
          <p:cNvPr id="6" name="5 Flecha derecha">
            <a:hlinkClick r:id="rId2" action="ppaction://hlinksldjump"/>
          </p:cNvPr>
          <p:cNvSpPr/>
          <p:nvPr/>
        </p:nvSpPr>
        <p:spPr>
          <a:xfrm rot="10800000">
            <a:off x="8316913" y="6165850"/>
            <a:ext cx="431800" cy="431800"/>
          </a:xfrm>
          <a:prstGeom prst="right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988"/>
            <a:ext cx="700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43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865</TotalTime>
  <Words>1794</Words>
  <Application>Microsoft Office PowerPoint</Application>
  <PresentationFormat>Presentación en pantalla (4:3)</PresentationFormat>
  <Paragraphs>252</Paragraphs>
  <Slides>38</Slides>
  <Notes>21</Notes>
  <HiddenSlides>15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Century Gothic</vt:lpstr>
      <vt:lpstr>Corbel</vt:lpstr>
      <vt:lpstr>Tahoma</vt:lpstr>
      <vt:lpstr>Times New Roman</vt:lpstr>
      <vt:lpstr>Wingdings</vt:lpstr>
      <vt:lpstr>Wingdings 2</vt:lpstr>
      <vt:lpstr>Celestial</vt:lpstr>
      <vt:lpstr>Gráfico</vt:lpstr>
      <vt:lpstr> </vt:lpstr>
      <vt:lpstr>TEMARIO</vt:lpstr>
      <vt:lpstr>Presentación de PowerPoint</vt:lpstr>
      <vt:lpstr>Presentación de PowerPoint</vt:lpstr>
      <vt:lpstr>CUERPOS LEGALES QUE RIGEN EL PROCEDIMIENTO INFRACCIONAL</vt:lpstr>
      <vt:lpstr>Presentación de PowerPoint</vt:lpstr>
      <vt:lpstr>Presentación de PowerPoint</vt:lpstr>
      <vt:lpstr>FASES DEL PROCEDIMIENTO INFRACCIONAL</vt:lpstr>
      <vt:lpstr>REQUISITOS DE LA DENUNCIA (3.2 DAR 51)</vt:lpstr>
      <vt:lpstr>PRESCRIPCIÓN ACCIÓN  INFRACCIONAL</vt:lpstr>
      <vt:lpstr>SOBRESEIMIENTO DE LA INVESTIGACIÓN</vt:lpstr>
      <vt:lpstr>FORMULACIÓN DE CARGOS</vt:lpstr>
      <vt:lpstr>SANCIONES</vt:lpstr>
      <vt:lpstr>CONSIDERACIONES QUE DEBE TENERSE EN CUENTA AL APLICAR LA SANCIÓN</vt:lpstr>
      <vt:lpstr>VENCIMIENTO DEL PLAZO EN EL PROCEDIMIENTO INFRACCIONAL</vt:lpstr>
      <vt:lpstr>RECURSOS</vt:lpstr>
      <vt:lpstr>RECURSO DE RECLAMACIÓN</vt:lpstr>
      <vt:lpstr>recurso DE REPOSICIÓN</vt:lpstr>
      <vt:lpstr>Presentación de PowerPoint</vt:lpstr>
      <vt:lpstr>Conclusión</vt:lpstr>
      <vt:lpstr>DELITOS AERONÁUTICOS</vt:lpstr>
      <vt:lpstr>DELITOS AERONÁUTICOS (Continuación)</vt:lpstr>
      <vt:lpstr>DELITOS AERONÁUTICOS E INFRACCIONES A LA NORMATIVA AERONÁUTICA</vt:lpstr>
      <vt:lpstr>Presentación de PowerPoint</vt:lpstr>
      <vt:lpstr>ARTÍCULO 1</vt:lpstr>
      <vt:lpstr>Presentación de PowerPoint</vt:lpstr>
      <vt:lpstr>ARTÍCULO 3</vt:lpstr>
      <vt:lpstr>LEY 20.477</vt:lpstr>
      <vt:lpstr>ARTÍCULO 8 LEY 20.477</vt:lpstr>
      <vt:lpstr>ARTÍCULOS 5, 6, 7 y 9 </vt:lpstr>
      <vt:lpstr>¿DELITOS O INFRACCIONES?</vt:lpstr>
      <vt:lpstr>¿DELITOS O INFRACCIONES?</vt:lpstr>
      <vt:lpstr>CONCLUSIONES </vt:lpstr>
      <vt:lpstr>CASOS DE INFRACCIONES MÁS FRECUENTES AVIACIÓN NO COMERCIAL </vt:lpstr>
      <vt:lpstr>DELITOS DENUNCIADOS AL MINISTERIO PUBLICO, AÑO 2014  (Casos aviación no comercial).</vt:lpstr>
      <vt:lpstr>SANCIÓN=PREVENCIÓN </vt:lpstr>
      <vt:lpstr>   PREVENIR ES MEJOR QUE CURAR                      </vt:lpstr>
      <vt:lpstr>PREVENIR ES LA CLAVE!!!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 ADMINISTRATIVA RESPONSABILIDAD INFRACCIONAL</dc:title>
  <dc:creator>usuario</dc:creator>
  <cp:lastModifiedBy>Hadad, Nicole</cp:lastModifiedBy>
  <cp:revision>126</cp:revision>
  <cp:lastPrinted>2015-08-24T13:50:23Z</cp:lastPrinted>
  <dcterms:created xsi:type="dcterms:W3CDTF">2014-10-15T17:46:04Z</dcterms:created>
  <dcterms:modified xsi:type="dcterms:W3CDTF">2015-08-24T19:43:42Z</dcterms:modified>
</cp:coreProperties>
</file>