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  <p:sldId id="427" r:id="rId3"/>
    <p:sldId id="429" r:id="rId4"/>
    <p:sldId id="433" r:id="rId5"/>
    <p:sldId id="435" r:id="rId6"/>
    <p:sldId id="437" r:id="rId7"/>
    <p:sldId id="439" r:id="rId8"/>
    <p:sldId id="443" r:id="rId9"/>
    <p:sldId id="445" r:id="rId10"/>
    <p:sldId id="447" r:id="rId11"/>
    <p:sldId id="449" r:id="rId12"/>
    <p:sldId id="451" r:id="rId13"/>
    <p:sldId id="453" r:id="rId14"/>
    <p:sldId id="455" r:id="rId15"/>
    <p:sldId id="457" r:id="rId16"/>
    <p:sldId id="459" r:id="rId17"/>
    <p:sldId id="460" r:id="rId18"/>
    <p:sldId id="412" r:id="rId19"/>
    <p:sldId id="269" r:id="rId20"/>
    <p:sldId id="400" r:id="rId21"/>
    <p:sldId id="398" r:id="rId22"/>
    <p:sldId id="284" r:id="rId23"/>
    <p:sldId id="288" r:id="rId24"/>
    <p:sldId id="418" r:id="rId25"/>
    <p:sldId id="420" r:id="rId26"/>
    <p:sldId id="421" r:id="rId27"/>
    <p:sldId id="422" r:id="rId28"/>
    <p:sldId id="423" r:id="rId29"/>
    <p:sldId id="266" r:id="rId30"/>
    <p:sldId id="403" r:id="rId31"/>
    <p:sldId id="346" r:id="rId32"/>
    <p:sldId id="312" r:id="rId33"/>
    <p:sldId id="306" r:id="rId34"/>
    <p:sldId id="411" r:id="rId35"/>
    <p:sldId id="314" r:id="rId36"/>
    <p:sldId id="316" r:id="rId37"/>
    <p:sldId id="318" r:id="rId38"/>
    <p:sldId id="320" r:id="rId39"/>
    <p:sldId id="322" r:id="rId40"/>
    <p:sldId id="324" r:id="rId41"/>
    <p:sldId id="326" r:id="rId42"/>
    <p:sldId id="405" r:id="rId43"/>
    <p:sldId id="344" r:id="rId44"/>
    <p:sldId id="358" r:id="rId45"/>
    <p:sldId id="364" r:id="rId46"/>
    <p:sldId id="368" r:id="rId47"/>
    <p:sldId id="366" r:id="rId48"/>
    <p:sldId id="415" r:id="rId49"/>
    <p:sldId id="419" r:id="rId50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8063" autoAdjust="0"/>
  </p:normalViewPr>
  <p:slideViewPr>
    <p:cSldViewPr>
      <p:cViewPr>
        <p:scale>
          <a:sx n="80" d="100"/>
          <a:sy n="8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ston\Desktop\Estudio%202003-2012\Estudio%202003-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L"/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Categorías</a:t>
            </a:r>
            <a:r>
              <a:rPr lang="en-US" sz="2000" dirty="0"/>
              <a:t> de </a:t>
            </a:r>
            <a:r>
              <a:rPr lang="en-US" sz="2000" dirty="0" err="1"/>
              <a:t>sucesos</a:t>
            </a:r>
            <a:r>
              <a:rPr lang="en-US" sz="2000" dirty="0"/>
              <a:t> </a:t>
            </a:r>
            <a:r>
              <a:rPr lang="en-US" sz="2000" dirty="0" err="1"/>
              <a:t>año</a:t>
            </a:r>
            <a:r>
              <a:rPr lang="en-US" sz="2000" dirty="0"/>
              <a:t> 2012.</a:t>
            </a:r>
          </a:p>
          <a:p>
            <a:pPr>
              <a:defRPr/>
            </a:pPr>
            <a:r>
              <a:rPr lang="en-US" dirty="0" err="1"/>
              <a:t>Fuente</a:t>
            </a:r>
            <a:r>
              <a:rPr lang="en-US" dirty="0"/>
              <a:t>: </a:t>
            </a:r>
            <a:r>
              <a:rPr lang="en-US" dirty="0" err="1"/>
              <a:t>Oficina</a:t>
            </a:r>
            <a:r>
              <a:rPr lang="en-US" dirty="0"/>
              <a:t> de </a:t>
            </a:r>
            <a:r>
              <a:rPr lang="en-US" dirty="0" err="1"/>
              <a:t>Análisis</a:t>
            </a:r>
            <a:r>
              <a:rPr lang="en-US" dirty="0"/>
              <a:t>.</a:t>
            </a:r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strRef>
              <c:f>Hoja6!$B$1</c:f>
              <c:strCache>
                <c:ptCount val="1"/>
                <c:pt idx="0">
                  <c:v>Cantidad</c:v>
                </c:pt>
              </c:strCache>
            </c:strRef>
          </c:tx>
          <c:cat>
            <c:strRef>
              <c:f>Hoja6!$A$2:$A$17</c:f>
              <c:strCache>
                <c:ptCount val="16"/>
                <c:pt idx="0">
                  <c:v>CFIT: Vuelo controlado contra el terreno</c:v>
                </c:pt>
                <c:pt idx="1">
                  <c:v>Otros</c:v>
                </c:pt>
                <c:pt idx="2">
                  <c:v>Encuentro inadvertido con IMC</c:v>
                </c:pt>
                <c:pt idx="3">
                  <c:v>Indeterminado</c:v>
                </c:pt>
                <c:pt idx="4">
                  <c:v>Aeródromo</c:v>
                </c:pt>
                <c:pt idx="5">
                  <c:v>Pérdida de Control en Tierra</c:v>
                </c:pt>
                <c:pt idx="6">
                  <c:v>Encuentro con turbulencia</c:v>
                </c:pt>
                <c:pt idx="7">
                  <c:v>Pérdida de condiciones de sustentación en ruta</c:v>
                </c:pt>
                <c:pt idx="8">
                  <c:v>Relativo a combustible</c:v>
                </c:pt>
                <c:pt idx="9">
                  <c:v>Operaciones a baja altura</c:v>
                </c:pt>
                <c:pt idx="10">
                  <c:v>Pérdida de Control en Vuelo</c:v>
                </c:pt>
                <c:pt idx="11">
                  <c:v>Colisión en tierra</c:v>
                </c:pt>
                <c:pt idx="12">
                  <c:v>Falla de sistemas</c:v>
                </c:pt>
                <c:pt idx="13">
                  <c:v>Falla de motor</c:v>
                </c:pt>
                <c:pt idx="14">
                  <c:v>Contacto anormal con la pista</c:v>
                </c:pt>
                <c:pt idx="15">
                  <c:v>Salida de pista</c:v>
                </c:pt>
              </c:strCache>
            </c:strRef>
          </c:cat>
          <c:val>
            <c:numRef>
              <c:f>Hoja6!$B$2:$B$17</c:f>
            </c:numRef>
          </c:val>
        </c:ser>
        <c:ser>
          <c:idx val="1"/>
          <c:order val="1"/>
          <c:tx>
            <c:strRef>
              <c:f>Hoja6!$C$1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Hoja6!$A$2:$A$17</c:f>
              <c:strCache>
                <c:ptCount val="16"/>
                <c:pt idx="0">
                  <c:v>CFIT: Vuelo controlado contra el terreno</c:v>
                </c:pt>
                <c:pt idx="1">
                  <c:v>Otros</c:v>
                </c:pt>
                <c:pt idx="2">
                  <c:v>Encuentro inadvertido con IMC</c:v>
                </c:pt>
                <c:pt idx="3">
                  <c:v>Indeterminado</c:v>
                </c:pt>
                <c:pt idx="4">
                  <c:v>Aeródromo</c:v>
                </c:pt>
                <c:pt idx="5">
                  <c:v>Pérdida de Control en Tierra</c:v>
                </c:pt>
                <c:pt idx="6">
                  <c:v>Encuentro con turbulencia</c:v>
                </c:pt>
                <c:pt idx="7">
                  <c:v>Pérdida de condiciones de sustentación en ruta</c:v>
                </c:pt>
                <c:pt idx="8">
                  <c:v>Relativo a combustible</c:v>
                </c:pt>
                <c:pt idx="9">
                  <c:v>Operaciones a baja altura</c:v>
                </c:pt>
                <c:pt idx="10">
                  <c:v>Pérdida de Control en Vuelo</c:v>
                </c:pt>
                <c:pt idx="11">
                  <c:v>Colisión en tierra</c:v>
                </c:pt>
                <c:pt idx="12">
                  <c:v>Falla de sistemas</c:v>
                </c:pt>
                <c:pt idx="13">
                  <c:v>Falla de motor</c:v>
                </c:pt>
                <c:pt idx="14">
                  <c:v>Contacto anormal con la pista</c:v>
                </c:pt>
                <c:pt idx="15">
                  <c:v>Salida de pista</c:v>
                </c:pt>
              </c:strCache>
            </c:strRef>
          </c:cat>
          <c:val>
            <c:numRef>
              <c:f>Hoja6!$C$2:$C$17</c:f>
              <c:numCache>
                <c:formatCode>0%</c:formatCode>
                <c:ptCount val="16"/>
                <c:pt idx="0">
                  <c:v>2.1739130434782612E-2</c:v>
                </c:pt>
                <c:pt idx="1">
                  <c:v>2.1739130434782612E-2</c:v>
                </c:pt>
                <c:pt idx="2">
                  <c:v>2.1739130434782612E-2</c:v>
                </c:pt>
                <c:pt idx="3">
                  <c:v>2.1739130434782612E-2</c:v>
                </c:pt>
                <c:pt idx="4">
                  <c:v>2.1739130434782612E-2</c:v>
                </c:pt>
                <c:pt idx="5">
                  <c:v>2.1739130434782612E-2</c:v>
                </c:pt>
                <c:pt idx="6">
                  <c:v>2.1739130434782612E-2</c:v>
                </c:pt>
                <c:pt idx="7">
                  <c:v>4.3478260869565223E-2</c:v>
                </c:pt>
                <c:pt idx="8">
                  <c:v>6.5217391304348504E-2</c:v>
                </c:pt>
                <c:pt idx="9">
                  <c:v>6.5217391304348504E-2</c:v>
                </c:pt>
                <c:pt idx="10">
                  <c:v>8.6956521739130765E-2</c:v>
                </c:pt>
                <c:pt idx="11">
                  <c:v>8.6956521739130765E-2</c:v>
                </c:pt>
                <c:pt idx="12">
                  <c:v>0.10869565217391429</c:v>
                </c:pt>
                <c:pt idx="13">
                  <c:v>0.1304347826086957</c:v>
                </c:pt>
                <c:pt idx="14">
                  <c:v>0.1304347826086957</c:v>
                </c:pt>
                <c:pt idx="15">
                  <c:v>0.1304347826086957</c:v>
                </c:pt>
              </c:numCache>
            </c:numRef>
          </c:val>
        </c:ser>
        <c:axId val="49696128"/>
        <c:axId val="50576768"/>
      </c:barChart>
      <c:catAx>
        <c:axId val="49696128"/>
        <c:scaling>
          <c:orientation val="minMax"/>
        </c:scaling>
        <c:axPos val="l"/>
        <c:tickLblPos val="nextTo"/>
        <c:crossAx val="50576768"/>
        <c:crosses val="autoZero"/>
        <c:auto val="1"/>
        <c:lblAlgn val="ctr"/>
        <c:lblOffset val="100"/>
      </c:catAx>
      <c:valAx>
        <c:axId val="50576768"/>
        <c:scaling>
          <c:orientation val="minMax"/>
        </c:scaling>
        <c:axPos val="b"/>
        <c:majorGridlines/>
        <c:numFmt formatCode="0%" sourceLinked="1"/>
        <c:tickLblPos val="nextTo"/>
        <c:crossAx val="49696128"/>
        <c:crosses val="autoZero"/>
        <c:crossBetween val="between"/>
      </c:valAx>
    </c:plotArea>
    <c:plotVisOnly val="1"/>
    <c:dispBlanksAs val="gap"/>
  </c:chart>
  <c:spPr>
    <a:solidFill>
      <a:schemeClr val="tx1"/>
    </a:solidFill>
  </c:spPr>
  <c:txPr>
    <a:bodyPr/>
    <a:lstStyle/>
    <a:p>
      <a:pPr>
        <a:defRPr sz="1400">
          <a:solidFill>
            <a:schemeClr val="bg2"/>
          </a:solidFill>
          <a:latin typeface="Calibri" pitchFamily="34" charset="0"/>
        </a:defRPr>
      </a:pPr>
      <a:endParaRPr lang="es-C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8A6F-1621-431E-B6FD-DDC0097E1A7E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81FF-DF71-4F3F-B07A-60DB654AB241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04A8-93D8-4B4E-BABE-091B48F8B2DE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D4F3-93B0-46EE-B99C-AD3AFB88D800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2EFC-A4C2-40C1-864E-D42EDAD885AD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C371-6F96-4FBB-B367-F0BBC21FB4F7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D926-F21D-44C4-B55D-AF9597AEA0B6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611F-3374-4487-9AC3-3AB1591CD8A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DD71-66C1-44E2-B6E4-2D4CE7565868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7E56-6046-4DB4-A379-026E8BA0F99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CAC3-305F-4FA9-98B3-AF849A8DA7F3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B4F6-F22F-4F48-B857-F7089ADBF43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F96D-280B-45BC-AB67-116FE91741DF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CDA67-06F7-4E8A-A5E8-C14AE4B2244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E850-6BC7-4156-8F9F-6949D66E8A96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49A6-1E5E-4855-8635-5BA1C53E4A3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1DD8-1142-471E-BA0F-6022ADAB812A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E2E-42F2-427D-9264-36BE1C02F807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729C-E5BA-4771-90B3-5CC2BD811080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7271-8F05-4851-927F-83D038565B69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77AD-429B-4440-A733-2C2AA23EDDDE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025E-2DF3-4164-B243-839A0796E0E0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843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C6E27-CCFB-4467-B46A-970FA9BD5470}" type="datetimeFigureOut">
              <a:rPr lang="es-CL"/>
              <a:pPr>
                <a:defRPr/>
              </a:pPr>
              <a:t>08-10-2013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198C1-2900-42D5-881B-B246DC85D9F9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../Users/Enrique/Desktop/Malet&#237;n%20PICCA%202013/YouTube%20-%20Hayward%20gear%20up%20crash%20landing%20airplane%20crash.av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AA%20Pira&#241;a\Pel&#237;culas\Peliculas%20Recibidas\Enrique.m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1331640" y="2132856"/>
            <a:ext cx="7128792" cy="2256656"/>
          </a:xfr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L" sz="6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Lecciones que nos dejó el 2012</a:t>
            </a:r>
            <a:endParaRPr lang="es-CL" sz="6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9937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7 CuadroTexto"/>
          <p:cNvSpPr txBox="1">
            <a:spLocks noChangeArrowheads="1"/>
          </p:cNvSpPr>
          <p:nvPr/>
        </p:nvSpPr>
        <p:spPr bwMode="auto">
          <a:xfrm>
            <a:off x="1403350" y="5257800"/>
            <a:ext cx="74231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                                           Enrique Pérez V.</a:t>
            </a:r>
          </a:p>
          <a:p>
            <a:r>
              <a:rPr lang="es-CL">
                <a:latin typeface="Calibri" pitchFamily="34" charset="0"/>
              </a:rPr>
              <a:t>                                           Piloto Comercial</a:t>
            </a:r>
          </a:p>
          <a:p>
            <a:r>
              <a:rPr lang="es-CL">
                <a:latin typeface="Calibri" pitchFamily="34" charset="0"/>
              </a:rPr>
              <a:t>                   Departamento Prevención de Accidentes</a:t>
            </a:r>
          </a:p>
          <a:p>
            <a:endParaRPr lang="es-CL">
              <a:latin typeface="Calibri" pitchFamily="34" charset="0"/>
            </a:endParaRPr>
          </a:p>
          <a:p>
            <a:r>
              <a:rPr lang="es-CL">
                <a:latin typeface="Calibri" pitchFamily="34" charset="0"/>
              </a:rPr>
              <a:t>                              </a:t>
            </a:r>
          </a:p>
          <a:p>
            <a:r>
              <a:rPr lang="es-CL">
                <a:latin typeface="Calibri" pitchFamily="34" charset="0"/>
              </a:rPr>
              <a:t> </a:t>
            </a:r>
          </a:p>
          <a:p>
            <a:r>
              <a:rPr lang="es-CL" sz="2800">
                <a:latin typeface="Calibri" pitchFamily="34" charset="0"/>
              </a:rPr>
              <a:t> </a:t>
            </a:r>
          </a:p>
        </p:txBody>
      </p:sp>
      <p:sp>
        <p:nvSpPr>
          <p:cNvPr id="14342" name="5 Botón de acción: Película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459788" y="6381750"/>
            <a:ext cx="684212" cy="476250"/>
          </a:xfrm>
          <a:prstGeom prst="actionButtonMovi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L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827584" y="260648"/>
          <a:ext cx="734481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 bwMode="auto">
          <a:xfrm>
            <a:off x="1042988" y="5516563"/>
            <a:ext cx="5689600" cy="504825"/>
          </a:xfrm>
          <a:prstGeom prst="rect">
            <a:avLst/>
          </a:prstGeom>
          <a:noFill/>
          <a:ln w="381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>
          <a:xfrm>
            <a:off x="685800" y="115888"/>
            <a:ext cx="7772400" cy="1219200"/>
          </a:xfrm>
        </p:spPr>
        <p:txBody>
          <a:bodyPr/>
          <a:lstStyle/>
          <a:p>
            <a:r>
              <a:rPr lang="es-CL" smtClean="0"/>
              <a:t>¿ Un evento del tipo CFIT ?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r="47641"/>
          <a:stretch>
            <a:fillRect/>
          </a:stretch>
        </p:blipFill>
        <p:spPr bwMode="auto">
          <a:xfrm>
            <a:off x="1042988" y="1196975"/>
            <a:ext cx="727233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611188" y="2708275"/>
            <a:ext cx="7772400" cy="1219200"/>
          </a:xfrm>
        </p:spPr>
        <p:txBody>
          <a:bodyPr/>
          <a:lstStyle/>
          <a:p>
            <a:r>
              <a:rPr lang="es-CL" sz="6000" smtClean="0"/>
              <a:t>¿Y por qué el CFIT?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9937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2765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73088"/>
            <a:ext cx="8074025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 bwMode="auto">
          <a:xfrm>
            <a:off x="1692275" y="2276475"/>
            <a:ext cx="431800" cy="3455988"/>
          </a:xfrm>
          <a:prstGeom prst="rect">
            <a:avLst/>
          </a:prstGeom>
          <a:noFill/>
          <a:ln w="38100" cap="sq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L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pic>
        <p:nvPicPr>
          <p:cNvPr id="28674" name="Picture 2" descr="C:\Users\Enrique\Documents\Dibujo-1-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2051" b="8286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Una app a SCTB  CFIT</a:t>
            </a:r>
          </a:p>
        </p:txBody>
      </p:sp>
      <p:pic>
        <p:nvPicPr>
          <p:cNvPr id="29698" name="Picture 2" descr="C:\1  DOC LAP top sep 2011\Mis imágenes\cfit Apoqui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25" y="14128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6600" smtClean="0"/>
              <a:t>Conclusión 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685800" y="1641475"/>
            <a:ext cx="7772400" cy="4454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s-CL" dirty="0" smtClean="0"/>
              <a:t>Recurrencia de los  eventos por </a:t>
            </a:r>
            <a:r>
              <a:rPr lang="es-CL" dirty="0" err="1" smtClean="0"/>
              <a:t>CFIT</a:t>
            </a:r>
            <a:endParaRPr lang="es-CL" dirty="0" smtClean="0"/>
          </a:p>
          <a:p>
            <a:pPr>
              <a:defRPr/>
            </a:pPr>
            <a:endParaRPr lang="es-CL" dirty="0" smtClean="0"/>
          </a:p>
          <a:p>
            <a:pPr>
              <a:defRPr/>
            </a:pPr>
            <a:r>
              <a:rPr lang="es-CL" dirty="0" smtClean="0"/>
              <a:t>Un </a:t>
            </a:r>
            <a:r>
              <a:rPr lang="es-CL" dirty="0" err="1" smtClean="0"/>
              <a:t>CFIT</a:t>
            </a:r>
            <a:r>
              <a:rPr lang="es-CL" dirty="0"/>
              <a:t> </a:t>
            </a:r>
            <a:r>
              <a:rPr lang="es-CL" dirty="0" smtClean="0"/>
              <a:t>, son de alto %  siniestralidad.</a:t>
            </a:r>
          </a:p>
          <a:p>
            <a:pPr>
              <a:defRPr/>
            </a:pPr>
            <a:endParaRPr lang="es-CL" dirty="0"/>
          </a:p>
          <a:p>
            <a:pPr>
              <a:defRPr/>
            </a:pPr>
            <a:endParaRPr lang="es-CL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9937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pic>
        <p:nvPicPr>
          <p:cNvPr id="4" name="Enriqu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-4572000" y="-1279525"/>
            <a:ext cx="18288000" cy="10287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iapositiva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DB95F-73C0-46A8-9C1F-0F3BAB09BB8F}" type="slidenum">
              <a:rPr lang="es-ES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39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CFIT</a:t>
            </a: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827088" y="3284538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ONTROLLED 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LIGHT 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NTO  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ERRAIN</a:t>
            </a:r>
            <a:endParaRPr lang="es-ES_tradnl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05125" y="5445125"/>
            <a:ext cx="62388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ENRIQUE PÉREZ VERDEJO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DEPARTAMENTO PREVENCIÓN DE ACCIDENTES</a:t>
            </a:r>
            <a:endParaRPr lang="es-CL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/>
      <p:bldP spid="47821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OBJETIVO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579438" y="1844675"/>
            <a:ext cx="7772400" cy="4454525"/>
          </a:xfrm>
        </p:spPr>
        <p:txBody>
          <a:bodyPr/>
          <a:lstStyle/>
          <a:p>
            <a:r>
              <a:rPr lang="es-CL" smtClean="0"/>
              <a:t>Que los participantes conozcan los sucesos   que ocurrieron el 2012.</a:t>
            </a:r>
          </a:p>
          <a:p>
            <a:endParaRPr lang="es-CL" smtClean="0"/>
          </a:p>
          <a:p>
            <a:r>
              <a:rPr lang="es-CL" smtClean="0"/>
              <a:t>Crear conciencia de los eventos por causa de CFIT y las lecciones aprendidas.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9937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smtClean="0">
                <a:solidFill>
                  <a:schemeClr val="bg1"/>
                </a:solidFill>
              </a:rPr>
              <a:t>¿Qué es CFIT? </a:t>
            </a:r>
            <a:br>
              <a:rPr lang="es-ES" sz="4800" b="1" smtClean="0">
                <a:solidFill>
                  <a:schemeClr val="bg1"/>
                </a:solidFill>
              </a:rPr>
            </a:br>
            <a:r>
              <a:rPr lang="es-ES" sz="4800" b="1" smtClean="0">
                <a:solidFill>
                  <a:schemeClr val="bg1"/>
                </a:solidFill>
              </a:rPr>
              <a:t>(Controlled Flight Into Terrain).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denomina a un suceso en aviación, en que una aeronave en condiciones operativas de vuelo controlado por el piloto, impacta contra el  terreno en forma involuntaria.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        Foto de un suceso.</a:t>
            </a:r>
            <a:endParaRPr lang="es-ES" dirty="0"/>
          </a:p>
        </p:txBody>
      </p:sp>
      <p:pic>
        <p:nvPicPr>
          <p:cNvPr id="34819" name="3 Imagen" descr="DSC043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716338"/>
            <a:ext cx="74168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>
          <a:xfrm>
            <a:off x="1979613" y="476250"/>
            <a:ext cx="6048375" cy="1143000"/>
          </a:xfrm>
        </p:spPr>
        <p:txBody>
          <a:bodyPr/>
          <a:lstStyle/>
          <a:p>
            <a:r>
              <a:rPr lang="es-ES" sz="7200" b="1" smtClean="0">
                <a:solidFill>
                  <a:schemeClr val="bg1"/>
                </a:solidFill>
              </a:rPr>
              <a:t>OBJETIVO</a:t>
            </a:r>
            <a:r>
              <a:rPr lang="es-ES" sz="7200" smtClean="0"/>
              <a:t>	</a:t>
            </a:r>
            <a:r>
              <a:rPr lang="es-ES" sz="5400" smtClean="0"/>
              <a:t>	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628775"/>
            <a:ext cx="8301038" cy="50307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Exponer a los pilotos la necesidad de aplicar las barreras existentes en CFIT,  para evitar convertirse en parte de la estadística, al volar bajo reglas de vuelo visual en condiciones instrumentales.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804025" y="6445250"/>
            <a:ext cx="2339975" cy="412750"/>
          </a:xfrm>
        </p:spPr>
        <p:txBody>
          <a:bodyPr/>
          <a:lstStyle/>
          <a:p>
            <a:pPr>
              <a:defRPr/>
            </a:pPr>
            <a:fld id="{D39C16EE-4694-4180-8DE1-C945F08701A7}" type="slidenum">
              <a:rPr lang="es-ES"/>
              <a:pPr>
                <a:defRPr/>
              </a:pPr>
              <a:t>22</a:t>
            </a:fld>
            <a:endParaRPr lang="es-ES" dirty="0"/>
          </a:p>
        </p:txBody>
      </p:sp>
      <p:sp>
        <p:nvSpPr>
          <p:cNvPr id="483330" name="Oval 2"/>
          <p:cNvSpPr>
            <a:spLocks noChangeArrowheads="1"/>
          </p:cNvSpPr>
          <p:nvPr/>
        </p:nvSpPr>
        <p:spPr bwMode="auto">
          <a:xfrm>
            <a:off x="3086100" y="266700"/>
            <a:ext cx="2819400" cy="10668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19" tIns="45710" rIns="91419" bIns="4571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382963" y="260350"/>
            <a:ext cx="2268537" cy="1143000"/>
          </a:xfrm>
        </p:spPr>
        <p:txBody>
          <a:bodyPr lIns="99991" tIns="49993" rIns="99991" bIns="49993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CFIT</a:t>
            </a:r>
          </a:p>
        </p:txBody>
      </p:sp>
      <p:sp>
        <p:nvSpPr>
          <p:cNvPr id="483332" name="Oval 4"/>
          <p:cNvSpPr>
            <a:spLocks noChangeArrowheads="1"/>
          </p:cNvSpPr>
          <p:nvPr/>
        </p:nvSpPr>
        <p:spPr bwMode="auto">
          <a:xfrm>
            <a:off x="3638550" y="1809750"/>
            <a:ext cx="1676400" cy="685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19" tIns="45710" rIns="91419" bIns="4571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3659188" y="1905000"/>
            <a:ext cx="1693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991" tIns="49993" rIns="99991" bIns="499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SUCESO</a:t>
            </a:r>
            <a:endParaRPr lang="es-ES_tradnl" sz="11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3334" name="Oval 6"/>
          <p:cNvSpPr>
            <a:spLocks noChangeArrowheads="1"/>
          </p:cNvSpPr>
          <p:nvPr/>
        </p:nvSpPr>
        <p:spPr bwMode="auto">
          <a:xfrm>
            <a:off x="3676650" y="2971800"/>
            <a:ext cx="1676400" cy="685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19" tIns="45710" rIns="91419" bIns="4571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3335" name="Rectangle 7"/>
          <p:cNvSpPr>
            <a:spLocks noChangeArrowheads="1"/>
          </p:cNvSpPr>
          <p:nvPr/>
        </p:nvSpPr>
        <p:spPr bwMode="auto">
          <a:xfrm>
            <a:off x="3697288" y="2990850"/>
            <a:ext cx="1693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991" tIns="49993" rIns="99991" bIns="499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AVIÓN </a:t>
            </a:r>
            <a:r>
              <a:rPr lang="es-ES_tradnl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CONTROLADO </a:t>
            </a:r>
            <a:endParaRPr lang="es-ES_tradnl" sz="9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>
            <a:off x="3429000" y="4038600"/>
            <a:ext cx="2076450" cy="800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19" tIns="45710" rIns="91419" bIns="4571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3337" name="Rectangle 9"/>
          <p:cNvSpPr>
            <a:spLocks noChangeArrowheads="1"/>
          </p:cNvSpPr>
          <p:nvPr/>
        </p:nvSpPr>
        <p:spPr bwMode="auto">
          <a:xfrm>
            <a:off x="3429000" y="4114800"/>
            <a:ext cx="21320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991" tIns="49993" rIns="99991" bIns="499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VOLADO INADVERTIDAMENTE</a:t>
            </a:r>
            <a:endParaRPr lang="es-ES_tradnl" sz="8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3338" name="Oval 10"/>
          <p:cNvSpPr>
            <a:spLocks noChangeArrowheads="1"/>
          </p:cNvSpPr>
          <p:nvPr/>
        </p:nvSpPr>
        <p:spPr bwMode="auto">
          <a:xfrm>
            <a:off x="723900" y="4857750"/>
            <a:ext cx="1676400" cy="685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19" tIns="45710" rIns="91419" bIns="4571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3339" name="Rectangle 11"/>
          <p:cNvSpPr>
            <a:spLocks noChangeArrowheads="1"/>
          </p:cNvSpPr>
          <p:nvPr/>
        </p:nvSpPr>
        <p:spPr bwMode="auto">
          <a:xfrm>
            <a:off x="744538" y="4953000"/>
            <a:ext cx="1693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991" tIns="49993" rIns="99991" bIns="499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TIERRA</a:t>
            </a:r>
            <a:endParaRPr lang="es-ES_tradnl" sz="11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3340" name="Oval 12"/>
          <p:cNvSpPr>
            <a:spLocks noChangeArrowheads="1"/>
          </p:cNvSpPr>
          <p:nvPr/>
        </p:nvSpPr>
        <p:spPr bwMode="auto">
          <a:xfrm>
            <a:off x="3638550" y="5657850"/>
            <a:ext cx="1676400" cy="685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19" tIns="45710" rIns="91419" bIns="4571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3341" name="Rectangle 13"/>
          <p:cNvSpPr>
            <a:spLocks noChangeArrowheads="1"/>
          </p:cNvSpPr>
          <p:nvPr/>
        </p:nvSpPr>
        <p:spPr bwMode="auto">
          <a:xfrm>
            <a:off x="3659188" y="5753100"/>
            <a:ext cx="1693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991" tIns="49993" rIns="99991" bIns="499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AGUA</a:t>
            </a:r>
            <a:endParaRPr lang="es-ES_tradnl" sz="12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3342" name="Oval 14"/>
          <p:cNvSpPr>
            <a:spLocks noChangeArrowheads="1"/>
          </p:cNvSpPr>
          <p:nvPr/>
        </p:nvSpPr>
        <p:spPr bwMode="auto">
          <a:xfrm>
            <a:off x="6705600" y="4876800"/>
            <a:ext cx="1676400" cy="685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1419" tIns="45710" rIns="91419" bIns="45710" anchor="ctr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3343" name="Rectangle 15"/>
          <p:cNvSpPr>
            <a:spLocks noChangeArrowheads="1"/>
          </p:cNvSpPr>
          <p:nvPr/>
        </p:nvSpPr>
        <p:spPr bwMode="auto">
          <a:xfrm>
            <a:off x="6726238" y="4906963"/>
            <a:ext cx="16938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991" tIns="49993" rIns="99991" bIns="499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ALGÚN OBSTÁCULO</a:t>
            </a:r>
            <a:endParaRPr lang="es-ES_tradnl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83344" name="Line 16"/>
          <p:cNvSpPr>
            <a:spLocks noChangeShapeType="1"/>
          </p:cNvSpPr>
          <p:nvPr/>
        </p:nvSpPr>
        <p:spPr bwMode="auto">
          <a:xfrm>
            <a:off x="4438650" y="1371600"/>
            <a:ext cx="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1419" tIns="45710" rIns="91419" bIns="45710" anchor="ctr">
            <a:spAutoFit/>
          </a:bodyPr>
          <a:lstStyle/>
          <a:p>
            <a:endParaRPr lang="es-CL"/>
          </a:p>
        </p:txBody>
      </p:sp>
      <p:sp>
        <p:nvSpPr>
          <p:cNvPr id="483345" name="Line 17"/>
          <p:cNvSpPr>
            <a:spLocks noChangeShapeType="1"/>
          </p:cNvSpPr>
          <p:nvPr/>
        </p:nvSpPr>
        <p:spPr bwMode="auto">
          <a:xfrm>
            <a:off x="4457700" y="2514600"/>
            <a:ext cx="0" cy="438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1419" tIns="45710" rIns="91419" bIns="45710" anchor="ctr">
            <a:spAutoFit/>
          </a:bodyPr>
          <a:lstStyle/>
          <a:p>
            <a:endParaRPr lang="es-CL"/>
          </a:p>
        </p:txBody>
      </p:sp>
      <p:sp>
        <p:nvSpPr>
          <p:cNvPr id="483346" name="Line 18"/>
          <p:cNvSpPr>
            <a:spLocks noChangeShapeType="1"/>
          </p:cNvSpPr>
          <p:nvPr/>
        </p:nvSpPr>
        <p:spPr bwMode="auto">
          <a:xfrm>
            <a:off x="4495800" y="3657600"/>
            <a:ext cx="0" cy="438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lIns="91419" tIns="45710" rIns="91419" bIns="45710" anchor="ctr">
            <a:spAutoFit/>
          </a:bodyPr>
          <a:lstStyle/>
          <a:p>
            <a:endParaRPr lang="es-CL"/>
          </a:p>
        </p:txBody>
      </p:sp>
      <p:sp>
        <p:nvSpPr>
          <p:cNvPr id="483347" name="Line 19"/>
          <p:cNvSpPr>
            <a:spLocks noChangeShapeType="1"/>
          </p:cNvSpPr>
          <p:nvPr/>
        </p:nvSpPr>
        <p:spPr bwMode="auto">
          <a:xfrm>
            <a:off x="5486400" y="4495800"/>
            <a:ext cx="1409700" cy="4953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1419" tIns="45710" rIns="91419" bIns="45710" anchor="ctr">
            <a:spAutoFit/>
          </a:bodyPr>
          <a:lstStyle/>
          <a:p>
            <a:endParaRPr lang="es-CL"/>
          </a:p>
        </p:txBody>
      </p:sp>
      <p:sp>
        <p:nvSpPr>
          <p:cNvPr id="483348" name="Text Box 20"/>
          <p:cNvSpPr txBox="1">
            <a:spLocks noChangeArrowheads="1"/>
          </p:cNvSpPr>
          <p:nvPr/>
        </p:nvSpPr>
        <p:spPr bwMode="auto">
          <a:xfrm>
            <a:off x="4533900" y="1481138"/>
            <a:ext cx="73501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 UN</a:t>
            </a:r>
            <a:endParaRPr lang="es-ES_tradnl" sz="1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3349" name="Text Box 21"/>
          <p:cNvSpPr txBox="1">
            <a:spLocks noChangeArrowheads="1"/>
          </p:cNvSpPr>
          <p:nvPr/>
        </p:nvSpPr>
        <p:spPr bwMode="auto">
          <a:xfrm>
            <a:off x="4495800" y="2590800"/>
            <a:ext cx="1084263" cy="41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EN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CUAL </a:t>
            </a:r>
          </a:p>
        </p:txBody>
      </p:sp>
      <p:sp>
        <p:nvSpPr>
          <p:cNvPr id="483350" name="Text Box 22"/>
          <p:cNvSpPr txBox="1">
            <a:spLocks noChangeArrowheads="1"/>
          </p:cNvSpPr>
          <p:nvPr/>
        </p:nvSpPr>
        <p:spPr bwMode="auto">
          <a:xfrm>
            <a:off x="4610100" y="3729038"/>
            <a:ext cx="422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</a:t>
            </a:r>
          </a:p>
        </p:txBody>
      </p:sp>
      <p:sp>
        <p:nvSpPr>
          <p:cNvPr id="483351" name="Text Box 23"/>
          <p:cNvSpPr txBox="1">
            <a:spLocks noChangeArrowheads="1"/>
          </p:cNvSpPr>
          <p:nvPr/>
        </p:nvSpPr>
        <p:spPr bwMode="auto">
          <a:xfrm rot="-954571">
            <a:off x="2514600" y="4495800"/>
            <a:ext cx="747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</a:t>
            </a:r>
          </a:p>
        </p:txBody>
      </p:sp>
      <p:sp>
        <p:nvSpPr>
          <p:cNvPr id="483352" name="Text Box 24"/>
          <p:cNvSpPr txBox="1">
            <a:spLocks noChangeArrowheads="1"/>
          </p:cNvSpPr>
          <p:nvPr/>
        </p:nvSpPr>
        <p:spPr bwMode="auto">
          <a:xfrm>
            <a:off x="4343400" y="5181600"/>
            <a:ext cx="747713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419" tIns="45710" rIns="91419" bIns="45710">
            <a:spAutoFit/>
          </a:bodyPr>
          <a:lstStyle/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</a:t>
            </a:r>
          </a:p>
        </p:txBody>
      </p:sp>
      <p:sp>
        <p:nvSpPr>
          <p:cNvPr id="483353" name="Text Box 25"/>
          <p:cNvSpPr txBox="1">
            <a:spLocks noChangeArrowheads="1"/>
          </p:cNvSpPr>
          <p:nvPr/>
        </p:nvSpPr>
        <p:spPr bwMode="auto">
          <a:xfrm rot="1254461">
            <a:off x="5867400" y="4419600"/>
            <a:ext cx="7477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9" tIns="45710" rIns="91419" bIns="4571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HACIA</a:t>
            </a:r>
          </a:p>
        </p:txBody>
      </p:sp>
      <p:sp>
        <p:nvSpPr>
          <p:cNvPr id="483354" name="Line 26"/>
          <p:cNvSpPr>
            <a:spLocks noChangeShapeType="1"/>
          </p:cNvSpPr>
          <p:nvPr/>
        </p:nvSpPr>
        <p:spPr bwMode="auto">
          <a:xfrm flipH="1">
            <a:off x="2286000" y="4648200"/>
            <a:ext cx="1143000" cy="3810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483355" name="Line 27"/>
          <p:cNvSpPr>
            <a:spLocks noChangeShapeType="1"/>
          </p:cNvSpPr>
          <p:nvPr/>
        </p:nvSpPr>
        <p:spPr bwMode="auto">
          <a:xfrm>
            <a:off x="4419600" y="4876800"/>
            <a:ext cx="0" cy="762000"/>
          </a:xfrm>
          <a:prstGeom prst="line">
            <a:avLst/>
          </a:prstGeom>
          <a:noFill/>
          <a:ln w="38100" cap="sq">
            <a:solidFill>
              <a:srgbClr val="FFFF00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48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4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48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48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4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4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48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4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4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4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4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4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4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4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48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48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1000"/>
                                        <p:tgtEl>
                                          <p:spTgt spid="48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1000"/>
                                        <p:tgtEl>
                                          <p:spTgt spid="48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1000"/>
                                        <p:tgtEl>
                                          <p:spTgt spid="48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1000"/>
                                        <p:tgtEl>
                                          <p:spTgt spid="4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 animBg="1"/>
      <p:bldP spid="483331" grpId="0" animBg="1"/>
      <p:bldP spid="483332" grpId="0" animBg="1"/>
      <p:bldP spid="483333" grpId="0"/>
      <p:bldP spid="483333" grpId="1"/>
      <p:bldP spid="483334" grpId="0" animBg="1"/>
      <p:bldP spid="483335" grpId="0"/>
      <p:bldP spid="483336" grpId="0" animBg="1"/>
      <p:bldP spid="483337" grpId="0"/>
      <p:bldP spid="483338" grpId="0" animBg="1"/>
      <p:bldP spid="483339" grpId="0"/>
      <p:bldP spid="483340" grpId="0" animBg="1"/>
      <p:bldP spid="483341" grpId="0"/>
      <p:bldP spid="483342" grpId="0" animBg="1"/>
      <p:bldP spid="483343" grpId="0"/>
      <p:bldP spid="483344" grpId="0" animBg="1"/>
      <p:bldP spid="483345" grpId="0" animBg="1"/>
      <p:bldP spid="483346" grpId="0" animBg="1"/>
      <p:bldP spid="483347" grpId="0" animBg="1"/>
      <p:bldP spid="483348" grpId="0"/>
      <p:bldP spid="483349" grpId="0"/>
      <p:bldP spid="483350" grpId="0"/>
      <p:bldP spid="483351" grpId="0"/>
      <p:bldP spid="483352" grpId="0"/>
      <p:bldP spid="483353" grpId="0"/>
      <p:bldP spid="483354" grpId="0" animBg="1"/>
      <p:bldP spid="4833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640EC-8A9C-471E-9E89-A30E08869DA9}" type="slidenum">
              <a:rPr lang="es-ES"/>
              <a:pPr>
                <a:defRPr/>
              </a:pPr>
              <a:t>23</a:t>
            </a:fld>
            <a:endParaRPr lang="es-ES" dirty="0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76250"/>
            <a:ext cx="7010400" cy="1368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PÉRDIDAS DE VIDAS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SUCESOS CFIT</a:t>
            </a:r>
            <a:b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CHILE</a:t>
            </a:r>
            <a:endParaRPr lang="es-ES_trad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5400"/>
            <a:ext cx="9144000" cy="4292600"/>
          </a:xfrm>
        </p:spPr>
        <p:txBody>
          <a:bodyPr rtlCol="0">
            <a:noAutofit/>
          </a:bodyPr>
          <a:lstStyle/>
          <a:p>
            <a:pPr marL="381000" indent="-381000"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ACCIDENTES CFIT CONSTITUYEN </a:t>
            </a:r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MÁS 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</a:t>
            </a:r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88% DE LOS ACCIDENTES MORTALES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000" indent="-381000"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 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PERSONAS </a:t>
            </a:r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FALLECIDAS   (2003-2012)</a:t>
            </a:r>
            <a:endParaRPr lang="es-ES_tradnl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000" indent="-381000"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000" indent="-381000"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s-ES_tradnl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1776413"/>
            <a:ext cx="7419975" cy="4173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haroni" pitchFamily="2" charset="-79"/>
              </a:rPr>
              <a:t>CONTEXTO DEL VUELO…</a:t>
            </a:r>
            <a:endParaRPr lang="es-CL" sz="4000" b="1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20485" name="2 Marcador de contenido"/>
          <p:cNvSpPr>
            <a:spLocks/>
          </p:cNvSpPr>
          <p:nvPr/>
        </p:nvSpPr>
        <p:spPr bwMode="auto">
          <a:xfrm>
            <a:off x="1116013" y="1724025"/>
            <a:ext cx="7818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s-CL" sz="3600">
                <a:latin typeface="Gill Sans MT" pitchFamily="34" charset="0"/>
              </a:rPr>
              <a:t>El piloto y 3 pax, abordaron el avión y despegaron desde el AD. La Florida (SCSE) hacia el AD. Tabalí Bajo (SCOB) Ovalle. Luego y transcurridos 5 minutos aprox., la aeronave impactó contra el terreno, resultando todos sus ocupantes fallecidos y la aeronave destruida. 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s-CL" sz="3600">
              <a:latin typeface="Gill Sans MT" pitchFamily="34" charset="0"/>
            </a:endParaRPr>
          </a:p>
        </p:txBody>
      </p:sp>
      <p:pic>
        <p:nvPicPr>
          <p:cNvPr id="39939" name="Picture 2" descr="dgac-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614363" cy="1071563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/>
          </p:cNvSpPr>
          <p:nvPr/>
        </p:nvSpPr>
        <p:spPr bwMode="auto">
          <a:xfrm>
            <a:off x="1435100" y="115888"/>
            <a:ext cx="749935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  <a:ea typeface="+mj-ea"/>
                <a:cs typeface="Aharoni" pitchFamily="2" charset="-79"/>
              </a:rPr>
              <a:t>ANTECEDENTES:</a:t>
            </a:r>
            <a:endParaRPr lang="es-CL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/>
          </p:cNvSpPr>
          <p:nvPr/>
        </p:nvSpPr>
        <p:spPr bwMode="auto">
          <a:xfrm>
            <a:off x="971550" y="1125538"/>
            <a:ext cx="81724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s-CL" sz="2900" b="1">
                <a:solidFill>
                  <a:srgbClr val="FF0000"/>
                </a:solidFill>
              </a:rPr>
              <a:t>PLAN DE VUELO</a:t>
            </a:r>
          </a:p>
          <a:p>
            <a:pPr marL="639763" lvl="1" indent="-236538" algn="just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r>
              <a:rPr lang="es-CL" sz="2900"/>
              <a:t>Reglas de vuelo visual, nivel de vuelo VFR, autonomía 04:00.</a:t>
            </a:r>
          </a:p>
          <a:p>
            <a:pPr marL="639763" lvl="1" indent="-236538" algn="just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</a:pPr>
            <a:endParaRPr lang="es-CL" sz="1400"/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s-CL" sz="2800"/>
              <a:t>El piloto despegó desde SCSE hacia SCOB, a las 10:22 HL.</a:t>
            </a: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s-CL" sz="2800"/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s-CL" sz="2800"/>
              <a:t>Los servicios de alerta se activaron, al no tener información de la aeronave.</a:t>
            </a: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s-CL" sz="2800"/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s-CL" sz="2800"/>
              <a:t>Fue encontrada a las 18:15 HL.</a:t>
            </a:r>
          </a:p>
        </p:txBody>
      </p:sp>
      <p:pic>
        <p:nvPicPr>
          <p:cNvPr id="40963" name="Picture 2" descr="dgac-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614363" cy="1071563"/>
          </a:xfrm>
          <a:prstGeom prst="rect">
            <a:avLst/>
          </a:prstGeom>
          <a:noFill/>
          <a:ln w="9525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7470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tx2">
                    <a:satMod val="130000"/>
                  </a:schemeClr>
                </a:solidFill>
                <a:latin typeface="Arial Rounded MT Bold" pitchFamily="34" charset="0"/>
                <a:cs typeface="Aharoni" pitchFamily="2" charset="-79"/>
              </a:rPr>
              <a:t>ANTECEDENTES:</a:t>
            </a:r>
            <a:endParaRPr lang="es-C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1042988" y="1339850"/>
            <a:ext cx="7850187" cy="51847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s-CL" sz="1800" smtClean="0">
                <a:latin typeface="Arial" charset="0"/>
                <a:cs typeface="Arial" charset="0"/>
              </a:rPr>
              <a:t>        </a:t>
            </a:r>
            <a:r>
              <a:rPr lang="es-CL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r>
              <a:rPr lang="es-CL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   METEOROLOGÍA </a:t>
            </a:r>
          </a:p>
          <a:p>
            <a:pPr algn="just"/>
            <a:r>
              <a:rPr lang="es-CL" sz="2400" smtClean="0">
                <a:latin typeface="Arial" charset="0"/>
                <a:cs typeface="Arial" charset="0"/>
              </a:rPr>
              <a:t>Visibilidad mayor a 10.000 m.</a:t>
            </a:r>
          </a:p>
          <a:p>
            <a:pPr algn="just"/>
            <a:r>
              <a:rPr lang="es-CL" sz="2400" smtClean="0">
                <a:latin typeface="Arial" charset="0"/>
                <a:cs typeface="Arial" charset="0"/>
              </a:rPr>
              <a:t>Escasa nubosidad a 1.000 pies, nublado a 1.500 pies.</a:t>
            </a:r>
          </a:p>
          <a:p>
            <a:pPr algn="just"/>
            <a:r>
              <a:rPr lang="es-CL" sz="2400" smtClean="0">
                <a:latin typeface="Arial" charset="0"/>
                <a:cs typeface="Arial" charset="0"/>
              </a:rPr>
              <a:t>Nubosidad en costa a 1.750 pies.</a:t>
            </a:r>
          </a:p>
          <a:p>
            <a:pPr algn="just">
              <a:buFont typeface="Wingdings 2" pitchFamily="18" charset="2"/>
              <a:buNone/>
            </a:pPr>
            <a:endParaRPr lang="es-CL" sz="2400" smtClean="0">
              <a:latin typeface="Arial" charset="0"/>
              <a:cs typeface="Arial" charset="0"/>
            </a:endParaRPr>
          </a:p>
          <a:p>
            <a:pPr lvl="1" algn="just">
              <a:buFont typeface="Verdana" pitchFamily="34" charset="0"/>
              <a:buNone/>
            </a:pPr>
            <a:r>
              <a:rPr lang="es-CL" b="1" smtClean="0">
                <a:solidFill>
                  <a:srgbClr val="FF0000"/>
                </a:solidFill>
                <a:latin typeface="Arial" charset="0"/>
                <a:cs typeface="Arial" charset="0"/>
              </a:rPr>
              <a:t>		DEL PUNTO DE IMPACTO</a:t>
            </a:r>
          </a:p>
          <a:p>
            <a:pPr algn="just"/>
            <a:r>
              <a:rPr lang="es-CL" sz="2400" smtClean="0">
                <a:latin typeface="Arial" charset="0"/>
                <a:cs typeface="Arial" charset="0"/>
              </a:rPr>
              <a:t>Dos capas nubosidad: 1.300 pies (escasa nubosidad) y cielo cubierto base a 2.000 pies (cubierto).</a:t>
            </a:r>
          </a:p>
          <a:p>
            <a:pPr algn="just"/>
            <a:r>
              <a:rPr lang="es-CL" sz="2400" smtClean="0">
                <a:latin typeface="Arial" charset="0"/>
                <a:cs typeface="Arial" charset="0"/>
              </a:rPr>
              <a:t>Nubosidad: Estratocúmulos.</a:t>
            </a:r>
          </a:p>
          <a:p>
            <a:pPr algn="just">
              <a:buFont typeface="Arial" charset="0"/>
              <a:buNone/>
            </a:pPr>
            <a:endParaRPr lang="es-CL" sz="2200" smtClean="0">
              <a:latin typeface="Arial" charset="0"/>
              <a:cs typeface="Arial" charset="0"/>
            </a:endParaRPr>
          </a:p>
        </p:txBody>
      </p:sp>
      <p:pic>
        <p:nvPicPr>
          <p:cNvPr id="41987" name="Picture 2" descr="dgac-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6143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100_31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Rectángulo"/>
          <p:cNvSpPr/>
          <p:nvPr/>
        </p:nvSpPr>
        <p:spPr>
          <a:xfrm>
            <a:off x="7380288" y="1125538"/>
            <a:ext cx="1079500" cy="358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25" y="228600"/>
            <a:ext cx="4214813" cy="914400"/>
          </a:xfr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dirty="0" smtClean="0">
                <a:latin typeface="Arial" pitchFamily="34" charset="0"/>
                <a:cs typeface="Arial" pitchFamily="34" charset="0"/>
              </a:rPr>
              <a:t>AÑO 2012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341438"/>
            <a:ext cx="8643938" cy="4500562"/>
          </a:xfrm>
        </p:spPr>
        <p:txBody>
          <a:bodyPr/>
          <a:lstStyle/>
          <a:p>
            <a:pPr algn="just"/>
            <a:r>
              <a:rPr lang="es-ES" sz="2400" smtClean="0">
                <a:latin typeface="Arial" charset="0"/>
                <a:cs typeface="Arial" charset="0"/>
              </a:rPr>
              <a:t>CANTIDAD DE SUCESOS</a:t>
            </a:r>
          </a:p>
          <a:p>
            <a:pPr lvl="1" algn="just"/>
            <a:r>
              <a:rPr lang="es-ES" sz="2000" b="1" smtClean="0">
                <a:latin typeface="Arial" charset="0"/>
                <a:cs typeface="Arial" charset="0"/>
              </a:rPr>
              <a:t>46</a:t>
            </a:r>
            <a:r>
              <a:rPr lang="es-ES" sz="1800" smtClean="0">
                <a:latin typeface="Arial" charset="0"/>
                <a:cs typeface="Arial" charset="0"/>
              </a:rPr>
              <a:t> sucesos de aviación: 28 accidentes y 18 incidentes.</a:t>
            </a:r>
            <a:endParaRPr lang="es-CL" sz="1800" smtClean="0">
              <a:latin typeface="Arial" charset="0"/>
              <a:cs typeface="Arial" charset="0"/>
            </a:endParaRPr>
          </a:p>
          <a:p>
            <a:pPr algn="just"/>
            <a:r>
              <a:rPr lang="es-ES" sz="2400" smtClean="0">
                <a:latin typeface="Arial" charset="0"/>
                <a:cs typeface="Arial" charset="0"/>
              </a:rPr>
              <a:t>AERONAVES INVOLUCRADAS</a:t>
            </a:r>
          </a:p>
          <a:p>
            <a:pPr lvl="1" algn="just"/>
            <a:r>
              <a:rPr lang="es-ES" sz="1800" smtClean="0">
                <a:latin typeface="Arial" charset="0"/>
                <a:cs typeface="Arial" charset="0"/>
              </a:rPr>
              <a:t>Se vieron afectados 37 aviones, 04 helicópteros, 02 ultralivianos,               01 parapente, 01 globo y 01 planeador.</a:t>
            </a:r>
            <a:endParaRPr lang="es-CL" sz="1800" smtClean="0">
              <a:latin typeface="Arial" charset="0"/>
              <a:cs typeface="Arial" charset="0"/>
            </a:endParaRPr>
          </a:p>
          <a:p>
            <a:pPr algn="just"/>
            <a:r>
              <a:rPr lang="es-ES" sz="2400" smtClean="0">
                <a:latin typeface="Arial" charset="0"/>
                <a:cs typeface="Arial" charset="0"/>
              </a:rPr>
              <a:t>GRAVEDAD DE LOS SUCESOS</a:t>
            </a:r>
          </a:p>
          <a:p>
            <a:pPr lvl="1" algn="just"/>
            <a:r>
              <a:rPr lang="es-ES" sz="1800" smtClean="0">
                <a:latin typeface="Arial" charset="0"/>
                <a:cs typeface="Arial" charset="0"/>
              </a:rPr>
              <a:t>Se registraron 06 sucesos mortales, 09  lesionados y 31 sin lesiones.</a:t>
            </a:r>
            <a:endParaRPr lang="es-CL" sz="1800" smtClean="0">
              <a:latin typeface="Arial" charset="0"/>
              <a:cs typeface="Arial" charset="0"/>
            </a:endParaRPr>
          </a:p>
          <a:p>
            <a:pPr algn="just">
              <a:buFont typeface="Arial" charset="0"/>
              <a:buNone/>
            </a:pPr>
            <a:endParaRPr lang="es-CL" sz="1800" smtClean="0">
              <a:latin typeface="Arial" charset="0"/>
              <a:cs typeface="Arial" charset="0"/>
            </a:endParaRPr>
          </a:p>
          <a:p>
            <a:pPr algn="just"/>
            <a:r>
              <a:rPr lang="es-ES" sz="2400" smtClean="0">
                <a:latin typeface="Arial" charset="0"/>
                <a:cs typeface="Arial" charset="0"/>
              </a:rPr>
              <a:t>DAÑOS MATERIALES</a:t>
            </a:r>
          </a:p>
          <a:p>
            <a:pPr lvl="1" algn="just"/>
            <a:r>
              <a:rPr lang="es-ES" sz="1800" smtClean="0">
                <a:latin typeface="Arial" charset="0"/>
                <a:cs typeface="Arial" charset="0"/>
              </a:rPr>
              <a:t>04 aeronaves resultaron destruidas, 20 con daños mayores, 12 con daños menores y las 10 restantes sin daños..</a:t>
            </a:r>
            <a:endParaRPr lang="es-CL" sz="1800" smtClean="0">
              <a:latin typeface="Arial" charset="0"/>
              <a:cs typeface="Arial" charset="0"/>
            </a:endParaRPr>
          </a:p>
          <a:p>
            <a:pPr algn="just"/>
            <a:endParaRPr lang="es-CL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r>
              <a:rPr lang="es-ES" sz="5400" b="1" smtClean="0">
                <a:solidFill>
                  <a:schemeClr val="bg1"/>
                </a:solidFill>
              </a:rPr>
              <a:t>¿Cuáles son las causas de un CFIT?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5157787"/>
          </a:xfrm>
        </p:spPr>
        <p:txBody>
          <a:bodyPr rtlCol="0">
            <a:normAutofit fontScale="77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es-E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s-E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 planificación del vuelo.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Condiciones meteorológicas adversas.</a:t>
            </a:r>
          </a:p>
          <a:p>
            <a:pPr marL="346075" indent="-346075" algn="just" fontAlgn="auto">
              <a:spcAft>
                <a:spcPts val="0"/>
              </a:spcAft>
              <a:buFont typeface="Arial" pitchFamily="34" charset="0"/>
              <a:buChar char="•"/>
              <a:tabLst>
                <a:tab pos="346075" algn="l"/>
              </a:tabLst>
              <a:defRPr/>
            </a:pPr>
            <a:r>
              <a:rPr lang="es-E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Pérdida de fraseología estándar  con los controladores.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 barométrica entre el centro de control y el avión.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respuesta del piloto al tener una alerta de     proximidad del terreno (GPWS) .           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4000" b="1" dirty="0" smtClean="0">
              <a:solidFill>
                <a:srgbClr val="FFFF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600" b="1" dirty="0" smtClean="0">
                <a:solidFill>
                  <a:srgbClr val="FFFF00"/>
                </a:solidFill>
              </a:rPr>
              <a:t>  PÉRDIDA DE CONCIENCIA SITUACIONAL.</a:t>
            </a:r>
            <a:r>
              <a:rPr lang="es-ES" sz="4000" b="1" dirty="0" smtClean="0">
                <a:solidFill>
                  <a:srgbClr val="FFFF00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828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PÉRDIDA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CONCIENCIA </a:t>
            </a:r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SITUACIONAL.</a:t>
            </a:r>
            <a:endParaRPr lang="es-ES_tradnl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319588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Piloto pierde la percepción de los factores y condiciones de vuelo que afectan al avión.</a:t>
            </a:r>
          </a:p>
          <a:p>
            <a:pPr indent="-76200"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Pérdida </a:t>
            </a:r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conciencia situacional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vertical.</a:t>
            </a:r>
          </a:p>
          <a:p>
            <a:pPr indent="-76200"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Pérdida </a:t>
            </a:r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conciencia situacional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horizontal.</a:t>
            </a: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16875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REDUCIENDO EL </a:t>
            </a:r>
            <a:r>
              <a:rPr lang="es-ES_tradn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CFIT</a:t>
            </a:r>
            <a:endParaRPr lang="es-ES_tradn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8748713" cy="44370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Conocer (estudiar) la ruta a volar.</a:t>
            </a: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Compartir experiencias.</a:t>
            </a: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aviación existen barreras que nos proporcionan medidas efectivas de defensa.</a:t>
            </a: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97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>
            <a:grpSpLocks/>
          </p:cNvGrpSpPr>
          <p:nvPr/>
        </p:nvGrpSpPr>
        <p:grpSpPr bwMode="auto">
          <a:xfrm>
            <a:off x="4953000" y="1676400"/>
            <a:ext cx="4572000" cy="1752600"/>
            <a:chOff x="4953000" y="1676400"/>
            <a:chExt cx="4572000" cy="1752600"/>
          </a:xfrm>
        </p:grpSpPr>
        <p:sp>
          <p:nvSpPr>
            <p:cNvPr id="48147" name="AutoShape 3"/>
            <p:cNvSpPr>
              <a:spLocks noChangeArrowheads="1"/>
            </p:cNvSpPr>
            <p:nvPr/>
          </p:nvSpPr>
          <p:spPr bwMode="auto">
            <a:xfrm>
              <a:off x="4953000" y="16764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5" name="Text Box 13"/>
            <p:cNvSpPr txBox="1">
              <a:spLocks noChangeArrowheads="1"/>
            </p:cNvSpPr>
            <p:nvPr/>
          </p:nvSpPr>
          <p:spPr bwMode="auto">
            <a:xfrm>
              <a:off x="7086600" y="2743200"/>
              <a:ext cx="2438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TRIPULACIONES</a:t>
              </a:r>
            </a:p>
          </p:txBody>
        </p:sp>
        <p:sp>
          <p:nvSpPr>
            <p:cNvPr id="48149" name="Line 17"/>
            <p:cNvSpPr>
              <a:spLocks noChangeShapeType="1"/>
            </p:cNvSpPr>
            <p:nvPr/>
          </p:nvSpPr>
          <p:spPr bwMode="auto">
            <a:xfrm flipH="1" flipV="1">
              <a:off x="6324600" y="2743200"/>
              <a:ext cx="762000" cy="1524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4114800" y="2362200"/>
            <a:ext cx="5105400" cy="1890713"/>
            <a:chOff x="4114800" y="2362200"/>
            <a:chExt cx="5105400" cy="1890713"/>
          </a:xfrm>
        </p:grpSpPr>
        <p:sp>
          <p:nvSpPr>
            <p:cNvPr id="48144" name="AutoShape 4"/>
            <p:cNvSpPr>
              <a:spLocks noChangeArrowheads="1"/>
            </p:cNvSpPr>
            <p:nvPr/>
          </p:nvSpPr>
          <p:spPr bwMode="auto">
            <a:xfrm>
              <a:off x="4114800" y="23622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4" name="Text Box 12"/>
            <p:cNvSpPr txBox="1">
              <a:spLocks noChangeArrowheads="1"/>
            </p:cNvSpPr>
            <p:nvPr/>
          </p:nvSpPr>
          <p:spPr bwMode="auto">
            <a:xfrm>
              <a:off x="6400800" y="3886200"/>
              <a:ext cx="2819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ATC</a:t>
              </a:r>
            </a:p>
          </p:txBody>
        </p:sp>
        <p:sp>
          <p:nvSpPr>
            <p:cNvPr id="48146" name="Line 16"/>
            <p:cNvSpPr>
              <a:spLocks noChangeShapeType="1"/>
            </p:cNvSpPr>
            <p:nvPr/>
          </p:nvSpPr>
          <p:spPr bwMode="auto">
            <a:xfrm flipH="1" flipV="1">
              <a:off x="5486400" y="3505200"/>
              <a:ext cx="762000" cy="5334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>
            <a:off x="3200400" y="3200400"/>
            <a:ext cx="5334000" cy="1890713"/>
            <a:chOff x="3200400" y="3200400"/>
            <a:chExt cx="5334000" cy="1890713"/>
          </a:xfrm>
        </p:grpSpPr>
        <p:sp>
          <p:nvSpPr>
            <p:cNvPr id="48141" name="AutoShape 5"/>
            <p:cNvSpPr>
              <a:spLocks noChangeArrowheads="1"/>
            </p:cNvSpPr>
            <p:nvPr/>
          </p:nvSpPr>
          <p:spPr bwMode="auto">
            <a:xfrm>
              <a:off x="3200400" y="32004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5715000" y="4724400"/>
              <a:ext cx="2819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EXPLOTADORES</a:t>
              </a: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 flipH="1" flipV="1">
              <a:off x="4495800" y="4267200"/>
              <a:ext cx="1066800" cy="6858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20" name="19 Grupo"/>
          <p:cNvGrpSpPr>
            <a:grpSpLocks/>
          </p:cNvGrpSpPr>
          <p:nvPr/>
        </p:nvGrpSpPr>
        <p:grpSpPr bwMode="auto">
          <a:xfrm>
            <a:off x="2133600" y="3962400"/>
            <a:ext cx="5943600" cy="1905000"/>
            <a:chOff x="2133600" y="3962400"/>
            <a:chExt cx="5943600" cy="1905000"/>
          </a:xfrm>
        </p:grpSpPr>
        <p:sp>
          <p:nvSpPr>
            <p:cNvPr id="48138" name="AutoShape 6"/>
            <p:cNvSpPr>
              <a:spLocks noChangeArrowheads="1"/>
            </p:cNvSpPr>
            <p:nvPr/>
          </p:nvSpPr>
          <p:spPr bwMode="auto">
            <a:xfrm>
              <a:off x="2133600" y="39624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800600" y="5500688"/>
              <a:ext cx="3276600" cy="3667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AGENCIAS DE </a:t>
              </a: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AVIACIÓN</a:t>
              </a:r>
              <a:endPara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8140" name="Line 14"/>
            <p:cNvSpPr>
              <a:spLocks noChangeShapeType="1"/>
            </p:cNvSpPr>
            <p:nvPr/>
          </p:nvSpPr>
          <p:spPr bwMode="auto">
            <a:xfrm flipH="1" flipV="1">
              <a:off x="3505200" y="5334000"/>
              <a:ext cx="1143000" cy="3048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990600" y="4648200"/>
            <a:ext cx="6096000" cy="1966913"/>
            <a:chOff x="990600" y="4648200"/>
            <a:chExt cx="6096000" cy="1966913"/>
          </a:xfrm>
        </p:grpSpPr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990600" y="46482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H="1" flipV="1">
              <a:off x="2438400" y="6019800"/>
              <a:ext cx="1600200" cy="3810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4267200" y="6248400"/>
              <a:ext cx="2819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CONSTRUCTORES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22 Grupo"/>
          <p:cNvGrpSpPr>
            <a:grpSpLocks/>
          </p:cNvGrpSpPr>
          <p:nvPr/>
        </p:nvGrpSpPr>
        <p:grpSpPr bwMode="auto">
          <a:xfrm>
            <a:off x="4953000" y="1676400"/>
            <a:ext cx="4572000" cy="1752600"/>
            <a:chOff x="4953000" y="1676400"/>
            <a:chExt cx="4572000" cy="1752600"/>
          </a:xfrm>
        </p:grpSpPr>
        <p:sp>
          <p:nvSpPr>
            <p:cNvPr id="49171" name="AutoShape 3"/>
            <p:cNvSpPr>
              <a:spLocks noChangeArrowheads="1"/>
            </p:cNvSpPr>
            <p:nvPr/>
          </p:nvSpPr>
          <p:spPr bwMode="auto">
            <a:xfrm>
              <a:off x="4953000" y="16764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5" name="Text Box 13"/>
            <p:cNvSpPr txBox="1">
              <a:spLocks noChangeArrowheads="1"/>
            </p:cNvSpPr>
            <p:nvPr/>
          </p:nvSpPr>
          <p:spPr bwMode="auto">
            <a:xfrm>
              <a:off x="7086600" y="2743200"/>
              <a:ext cx="2438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TRIPULACIONES</a:t>
              </a:r>
            </a:p>
          </p:txBody>
        </p:sp>
        <p:sp>
          <p:nvSpPr>
            <p:cNvPr id="49173" name="Line 17"/>
            <p:cNvSpPr>
              <a:spLocks noChangeShapeType="1"/>
            </p:cNvSpPr>
            <p:nvPr/>
          </p:nvSpPr>
          <p:spPr bwMode="auto">
            <a:xfrm flipH="1" flipV="1">
              <a:off x="6324600" y="2743200"/>
              <a:ext cx="762000" cy="1524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49154" name="21 Grupo"/>
          <p:cNvGrpSpPr>
            <a:grpSpLocks/>
          </p:cNvGrpSpPr>
          <p:nvPr/>
        </p:nvGrpSpPr>
        <p:grpSpPr bwMode="auto">
          <a:xfrm>
            <a:off x="4114800" y="2362200"/>
            <a:ext cx="5105400" cy="1890713"/>
            <a:chOff x="4114800" y="2362200"/>
            <a:chExt cx="5105400" cy="1890713"/>
          </a:xfrm>
        </p:grpSpPr>
        <p:sp>
          <p:nvSpPr>
            <p:cNvPr id="49168" name="AutoShape 4"/>
            <p:cNvSpPr>
              <a:spLocks noChangeArrowheads="1"/>
            </p:cNvSpPr>
            <p:nvPr/>
          </p:nvSpPr>
          <p:spPr bwMode="auto">
            <a:xfrm>
              <a:off x="4114800" y="23622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4" name="Text Box 12"/>
            <p:cNvSpPr txBox="1">
              <a:spLocks noChangeArrowheads="1"/>
            </p:cNvSpPr>
            <p:nvPr/>
          </p:nvSpPr>
          <p:spPr bwMode="auto">
            <a:xfrm>
              <a:off x="6400800" y="3886200"/>
              <a:ext cx="2819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ATC</a:t>
              </a:r>
            </a:p>
          </p:txBody>
        </p:sp>
        <p:sp>
          <p:nvSpPr>
            <p:cNvPr id="49170" name="Line 16"/>
            <p:cNvSpPr>
              <a:spLocks noChangeShapeType="1"/>
            </p:cNvSpPr>
            <p:nvPr/>
          </p:nvSpPr>
          <p:spPr bwMode="auto">
            <a:xfrm flipH="1" flipV="1">
              <a:off x="5486400" y="3505200"/>
              <a:ext cx="762000" cy="5334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49155" name="20 Grupo"/>
          <p:cNvGrpSpPr>
            <a:grpSpLocks/>
          </p:cNvGrpSpPr>
          <p:nvPr/>
        </p:nvGrpSpPr>
        <p:grpSpPr bwMode="auto">
          <a:xfrm>
            <a:off x="3200400" y="3200400"/>
            <a:ext cx="5334000" cy="1890713"/>
            <a:chOff x="3200400" y="3200400"/>
            <a:chExt cx="5334000" cy="1890713"/>
          </a:xfrm>
        </p:grpSpPr>
        <p:sp>
          <p:nvSpPr>
            <p:cNvPr id="49165" name="AutoShape 5"/>
            <p:cNvSpPr>
              <a:spLocks noChangeArrowheads="1"/>
            </p:cNvSpPr>
            <p:nvPr/>
          </p:nvSpPr>
          <p:spPr bwMode="auto">
            <a:xfrm>
              <a:off x="3200400" y="32004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3" name="Text Box 11"/>
            <p:cNvSpPr txBox="1">
              <a:spLocks noChangeArrowheads="1"/>
            </p:cNvSpPr>
            <p:nvPr/>
          </p:nvSpPr>
          <p:spPr bwMode="auto">
            <a:xfrm>
              <a:off x="5715000" y="4724400"/>
              <a:ext cx="2819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EXPLOTADORES</a:t>
              </a: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 flipH="1" flipV="1">
              <a:off x="4495800" y="4267200"/>
              <a:ext cx="1066800" cy="6858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grpSp>
        <p:nvGrpSpPr>
          <p:cNvPr id="49156" name="19 Grupo"/>
          <p:cNvGrpSpPr>
            <a:grpSpLocks/>
          </p:cNvGrpSpPr>
          <p:nvPr/>
        </p:nvGrpSpPr>
        <p:grpSpPr bwMode="auto">
          <a:xfrm>
            <a:off x="2133600" y="3962400"/>
            <a:ext cx="5943600" cy="1905000"/>
            <a:chOff x="2133600" y="3962400"/>
            <a:chExt cx="5943600" cy="1905000"/>
          </a:xfrm>
        </p:grpSpPr>
        <p:sp>
          <p:nvSpPr>
            <p:cNvPr id="49162" name="AutoShape 6"/>
            <p:cNvSpPr>
              <a:spLocks noChangeArrowheads="1"/>
            </p:cNvSpPr>
            <p:nvPr/>
          </p:nvSpPr>
          <p:spPr bwMode="auto">
            <a:xfrm>
              <a:off x="2133600" y="39624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4602" name="Text Box 10"/>
            <p:cNvSpPr txBox="1">
              <a:spLocks noChangeArrowheads="1"/>
            </p:cNvSpPr>
            <p:nvPr/>
          </p:nvSpPr>
          <p:spPr bwMode="auto">
            <a:xfrm>
              <a:off x="4800600" y="5500688"/>
              <a:ext cx="3276600" cy="3667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AGENCIAS DE </a:t>
              </a: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AVIACIÓN</a:t>
              </a:r>
              <a:endPara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9164" name="Line 14"/>
            <p:cNvSpPr>
              <a:spLocks noChangeShapeType="1"/>
            </p:cNvSpPr>
            <p:nvPr/>
          </p:nvSpPr>
          <p:spPr bwMode="auto">
            <a:xfrm flipH="1" flipV="1">
              <a:off x="3505200" y="5334000"/>
              <a:ext cx="1143000" cy="3048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9158" name="18 Grupo"/>
          <p:cNvGrpSpPr>
            <a:grpSpLocks/>
          </p:cNvGrpSpPr>
          <p:nvPr/>
        </p:nvGrpSpPr>
        <p:grpSpPr bwMode="auto">
          <a:xfrm>
            <a:off x="990600" y="4648200"/>
            <a:ext cx="6096000" cy="1966913"/>
            <a:chOff x="990600" y="4648200"/>
            <a:chExt cx="6096000" cy="1966913"/>
          </a:xfrm>
        </p:grpSpPr>
        <p:sp>
          <p:nvSpPr>
            <p:cNvPr id="49159" name="AutoShape 7"/>
            <p:cNvSpPr>
              <a:spLocks noChangeArrowheads="1"/>
            </p:cNvSpPr>
            <p:nvPr/>
          </p:nvSpPr>
          <p:spPr bwMode="auto">
            <a:xfrm>
              <a:off x="990600" y="4648200"/>
              <a:ext cx="1524000" cy="1752600"/>
            </a:xfrm>
            <a:prstGeom prst="cube">
              <a:avLst>
                <a:gd name="adj" fmla="val 9259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L">
                <a:latin typeface="Calibri" pitchFamily="34" charset="0"/>
              </a:endParaRPr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flipH="1" flipV="1">
              <a:off x="2438400" y="6019800"/>
              <a:ext cx="1600200" cy="381000"/>
            </a:xfrm>
            <a:prstGeom prst="line">
              <a:avLst/>
            </a:pr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94601" name="Text Box 9"/>
            <p:cNvSpPr txBox="1">
              <a:spLocks noChangeArrowheads="1"/>
            </p:cNvSpPr>
            <p:nvPr/>
          </p:nvSpPr>
          <p:spPr bwMode="auto">
            <a:xfrm>
              <a:off x="4267200" y="6248400"/>
              <a:ext cx="2819400" cy="3667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_tradnl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CONSTRUCTORES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42992-7CAB-475E-BAD9-274D98ED4B5E}" type="slidenum">
              <a:rPr lang="es-ES"/>
              <a:pPr>
                <a:defRPr/>
              </a:pPr>
              <a:t>35</a:t>
            </a:fld>
            <a:endParaRPr lang="es-ES" dirty="0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u="sng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CONSTRUCTORES</a:t>
            </a:r>
            <a:endParaRPr lang="es-ES_tradnl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Proveer el equipo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GPWS. 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b="1" u="sng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1E79-7FC2-42F6-BF05-707EF57120BC}" type="slidenum">
              <a:rPr lang="es-ES"/>
              <a:pPr>
                <a:defRPr/>
              </a:pPr>
              <a:t>36</a:t>
            </a:fld>
            <a:endParaRPr lang="es-ES" dirty="0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CONSTRUCTORES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Proveer el equipo </a:t>
            </a:r>
            <a:r>
              <a:rPr lang="es-ES_tradnl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GPWS </a:t>
            </a:r>
            <a:r>
              <a:rPr lang="es-ES_tradnl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6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u="sng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u="sng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AGENCIAS DE </a:t>
            </a:r>
            <a:r>
              <a:rPr lang="es-ES_tradnl" sz="3600" b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AVIACIÓN</a:t>
            </a:r>
            <a:endParaRPr lang="es-ES_tradnl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Incentivar  instalación de estos equipos.</a:t>
            </a:r>
            <a:endParaRPr lang="es-ES_tradn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11C1E-7660-489F-9730-320D6F0B200D}" type="slidenum">
              <a:rPr lang="es-ES"/>
              <a:pPr>
                <a:defRPr/>
              </a:pPr>
              <a:t>37</a:t>
            </a:fld>
            <a:endParaRPr lang="es-ES" dirty="0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CONSTRUCTORES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Proveer el equipo </a:t>
            </a:r>
            <a:r>
              <a:rPr lang="es-ES_tradnl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GPWS.</a:t>
            </a:r>
            <a:r>
              <a:rPr lang="es-ES_tradnl" sz="36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sz="36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u="sng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AGENCIAS DE AVIACION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Incentivar instalación de estos equipos.</a:t>
            </a:r>
            <a:endParaRPr lang="es-ES_tradnl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u="sng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EXPLOTADORES</a:t>
            </a:r>
            <a:endParaRPr lang="es-ES_tradnl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5563E-E59B-485E-837F-6EF35A294ECE}" type="slidenum">
              <a:rPr lang="es-ES"/>
              <a:pPr>
                <a:defRPr/>
              </a:pPr>
              <a:t>38</a:t>
            </a:fld>
            <a:endParaRPr lang="es-ES" dirty="0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CONSTRUCTORES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Proveer el equipo </a:t>
            </a:r>
            <a:r>
              <a:rPr lang="es-ES_tradnl" sz="2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GPWS </a:t>
            </a:r>
            <a:r>
              <a:rPr lang="es-ES_tradnl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_tradnl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7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sz="2800" u="sng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AGENCIAS DE AVIACION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Incentivar instalación</a:t>
            </a:r>
            <a:endParaRPr lang="es-ES_tradnl" sz="28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sz="2800" u="sng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u="sng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EXPLOTADORES</a:t>
            </a:r>
            <a:endParaRPr lang="es-ES_tradnl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Crear una cultura de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seguridad.</a:t>
            </a:r>
            <a:endParaRPr lang="es-ES_tradn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Proveer entrenamiento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CFIT.</a:t>
            </a:r>
            <a:endParaRPr lang="es-ES_tradn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5400" b="1" u="sng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ATC</a:t>
            </a:r>
            <a:endParaRPr lang="es-ES_tradnl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s-ES_trad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Informar a la brevedad de las condiciones meteorológicas.</a:t>
            </a:r>
            <a:endParaRPr lang="es-ES_tradnl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just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s-ES_tradnl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s-ES_trad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Uso de </a:t>
            </a:r>
            <a:r>
              <a:rPr lang="es-ES_tradn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fraseología </a:t>
            </a:r>
            <a:r>
              <a:rPr lang="es-ES_tradn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adecuada.</a:t>
            </a:r>
            <a:endParaRPr lang="es-ES_tradnl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b="1" u="sng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2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2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dirty="0" smtClean="0"/>
              <a:t>SUCESOS EN CHLE</a:t>
            </a:r>
            <a:br>
              <a:rPr lang="es-CL" dirty="0" smtClean="0"/>
            </a:br>
            <a:r>
              <a:rPr lang="es-CL" dirty="0" smtClean="0"/>
              <a:t>2003-2012</a:t>
            </a:r>
            <a:endParaRPr lang="es-CL" dirty="0"/>
          </a:p>
        </p:txBody>
      </p:sp>
      <p:sp>
        <p:nvSpPr>
          <p:cNvPr id="1028" name="2 Marcador de contenido"/>
          <p:cNvSpPr>
            <a:spLocks noGrp="1"/>
          </p:cNvSpPr>
          <p:nvPr>
            <p:ph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s-CL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Documento" r:id="rId3" imgW="5392122" imgH="4723370" progId="">
              <p:embed/>
            </p:oleObj>
          </a:graphicData>
        </a:graphic>
      </p:graphicFrame>
      <p:sp>
        <p:nvSpPr>
          <p:cNvPr id="1029" name="4 Rectángulo"/>
          <p:cNvSpPr>
            <a:spLocks noChangeArrowheads="1"/>
          </p:cNvSpPr>
          <p:nvPr/>
        </p:nvSpPr>
        <p:spPr bwMode="auto">
          <a:xfrm>
            <a:off x="571500" y="0"/>
            <a:ext cx="1000125" cy="285750"/>
          </a:xfrm>
          <a:prstGeom prst="rect">
            <a:avLst/>
          </a:prstGeom>
          <a:solidFill>
            <a:schemeClr val="tx1"/>
          </a:solidFill>
          <a:ln w="12700" cap="sq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C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AC28B-AB7B-49D1-AD77-BAF049199855}" type="slidenum">
              <a:rPr lang="es-ES"/>
              <a:pPr>
                <a:defRPr/>
              </a:pPr>
              <a:t>40</a:t>
            </a:fld>
            <a:endParaRPr lang="es-ES" dirty="0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353425" cy="4114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u="sng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ATC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adecuado de </a:t>
            </a:r>
            <a:r>
              <a:rPr lang="es-ES_tradnl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radar.</a:t>
            </a:r>
            <a:endParaRPr lang="es-ES_tradnl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s-ES_tradnl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Usar fraseología </a:t>
            </a:r>
            <a:r>
              <a:rPr lang="es-ES_tradnl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adecuada.</a:t>
            </a:r>
            <a:endParaRPr lang="es-ES_tradnl" sz="36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u="sng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TRIPULACIÓN</a:t>
            </a:r>
            <a:endParaRPr lang="es-ES_tradnl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97A89-041F-415E-AD90-6AD5274D6A6D}" type="slidenum">
              <a:rPr lang="es-ES"/>
              <a:pPr>
                <a:defRPr/>
              </a:pPr>
              <a:t>41</a:t>
            </a:fld>
            <a:endParaRPr lang="es-ES" dirty="0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BARRERAS</a:t>
            </a:r>
            <a:endParaRPr lang="es-ES_tradnl" sz="6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u="sng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ATC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adecuado de radar.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s-ES_tradnl" sz="28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Usar fraseología adecuada.</a:t>
            </a:r>
          </a:p>
          <a:p>
            <a:pPr fontAlgn="auto">
              <a:lnSpc>
                <a:spcPct val="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es-ES_tradnl" sz="2800" u="sng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900" b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TRIPULACIÓN</a:t>
            </a:r>
            <a:endParaRPr lang="es-ES_tradnl" sz="39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Procedimientos.</a:t>
            </a:r>
            <a:endParaRPr lang="es-ES_tradnl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Conciencia </a:t>
            </a:r>
            <a:r>
              <a:rPr lang="es-ES_tradnl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situacional.</a:t>
            </a:r>
            <a:endParaRPr lang="es-ES_tradnl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Simuladores.</a:t>
            </a:r>
            <a:endParaRPr lang="es-ES_tradnl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Cabina </a:t>
            </a:r>
            <a:r>
              <a:rPr lang="es-ES_tradnl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estéril.</a:t>
            </a:r>
            <a:endParaRPr lang="es-ES_tradnl" sz="39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smtClean="0">
                <a:solidFill>
                  <a:schemeClr val="bg1"/>
                </a:solidFill>
              </a:rPr>
              <a:t>  </a:t>
            </a:r>
            <a:r>
              <a:rPr lang="es-ES" sz="4800" b="1" smtClean="0">
                <a:solidFill>
                  <a:schemeClr val="bg1"/>
                </a:solidFill>
              </a:rPr>
              <a:t>¿CÓMO PREVENIR LOS CFIT?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2563"/>
            <a:ext cx="8435975" cy="4929187"/>
          </a:xfrm>
        </p:spPr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FF00"/>
                </a:solidFill>
              </a:rPr>
              <a:t>Mediante un adecuado manejo de los recursos de cabina.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FF00"/>
                </a:solidFill>
              </a:rPr>
              <a:t> Conciencia situacional.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FF00"/>
                </a:solidFill>
              </a:rPr>
              <a:t>Apego por parte de los pilotos a los procedimientos de vuelo establecidos.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FF00"/>
                </a:solidFill>
              </a:rPr>
              <a:t>Incorporar sistema de aviso en las aeronaves GPWS (Sistema de Aviso de Proximidad a Tierra).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rgbClr val="FFFF00"/>
                </a:solidFill>
              </a:rPr>
              <a:t>Planificar el vuelo.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b="1" u="sng" dirty="0" smtClean="0">
                <a:solidFill>
                  <a:srgbClr val="FFFF00"/>
                </a:solidFill>
              </a:rPr>
              <a:t>NO ENTRAR EN CONDICIONES IMC.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0713"/>
            <a:ext cx="7772400" cy="1323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¿QUÉ DEBE HACER 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TRIPULACIÓN PARA EVITAR UN CFIT?</a:t>
            </a:r>
            <a:endParaRPr lang="es-ES_trad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35150"/>
            <a:ext cx="7772400" cy="5022850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Planificación de vuelo.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Altímetros.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Monitoreo adecuado del vuelo (VMC-IMC).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Buenas comunicaciones.</a:t>
            </a:r>
            <a:endParaRPr lang="es-ES_trad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Briefing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aproximación.</a:t>
            </a:r>
            <a:endParaRPr lang="es-ES_trad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Disciplina radial.</a:t>
            </a:r>
            <a:endParaRPr lang="es-ES_trad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Cabina 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estéril.</a:t>
            </a:r>
            <a:endParaRPr lang="es-ES_trad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es-ES_tradn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44450"/>
            <a:ext cx="7772400" cy="13239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RECOMENDACIONES   CFIT</a:t>
            </a:r>
            <a:endParaRPr lang="es-ES_trad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45A1B-16A9-4384-AF92-4D715F61E234}" type="slidenum">
              <a:rPr lang="es-ES"/>
              <a:pPr>
                <a:defRPr/>
              </a:pPr>
              <a:t>44</a:t>
            </a:fld>
            <a:endParaRPr lang="es-ES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68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DEFENSAS</a:t>
            </a:r>
            <a:endParaRPr lang="es-ES_tradn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7772400" cy="5111750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sz="3000" b="1" u="sng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DESCENSO, </a:t>
            </a:r>
            <a:r>
              <a:rPr lang="es-ES_tradnl" sz="3000" b="1" u="sng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APROXIMACIÓN </a:t>
            </a:r>
            <a:r>
              <a:rPr lang="es-ES_tradnl" sz="3000" b="1" u="sng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ATERRIZAJE</a:t>
            </a:r>
            <a:endParaRPr lang="es-ES_tradnl" sz="35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Conozca la aproximación y las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radioayudas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los sistemas automáticos de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vuelo.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todas las ayudas disponibles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 aeropuerto.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 las ayudas para conocer su posición respecto al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terreno.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indent="-342900" algn="just" fontAlgn="auto">
              <a:lnSpc>
                <a:spcPct val="9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–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es necesario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realice </a:t>
            </a:r>
            <a:r>
              <a:rPr lang="es-ES_tradnl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aproximación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frustrada.</a:t>
            </a: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MANIOBRAS DE </a:t>
            </a:r>
            <a:r>
              <a:rPr lang="es-ES_tradn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ESCAPE</a:t>
            </a:r>
          </a:p>
        </p:txBody>
      </p:sp>
      <p:sp>
        <p:nvSpPr>
          <p:cNvPr id="524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 rtlCol="0">
            <a:norm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Reacción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inmediata.</a:t>
            </a: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Máxima potencia y rotación a una actitud adecuada de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ascenso.</a:t>
            </a: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Alas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niveladas.</a:t>
            </a: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Limpie el 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avión.</a:t>
            </a: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Ascienda hasta que alcance la altura mínima de vuelo publicada.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Contacto visual con  el terreno.</a:t>
            </a:r>
            <a:endParaRPr lang="es-ES_tradnl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193925"/>
            <a:ext cx="7772400" cy="4114800"/>
          </a:xfrm>
          <a:solidFill>
            <a:schemeClr val="tx1">
              <a:lumMod val="75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s-ES_trad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</a:t>
            </a:r>
            <a:r>
              <a:rPr lang="es-ES_tradn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ÚLTIMO ESLABÓN </a:t>
            </a:r>
            <a:r>
              <a:rPr lang="es-ES_tradn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LA CADENA DE EVENTOS QUE  LLEVAN A UN ACCIDENTE CFIT ES </a:t>
            </a:r>
            <a:r>
              <a:rPr lang="es-ES_tradn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PILOTO DE LA AERONAVE.</a:t>
            </a:r>
            <a:endParaRPr lang="es-ES_tradnl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395413"/>
          </a:xfrm>
        </p:spPr>
        <p:txBody>
          <a:bodyPr lIns="92075" tIns="46038" rIns="92075" bIns="46038"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RECUERDE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1D3D1-B462-49D3-BE82-F06511E88EF2}" type="slidenum">
              <a:rPr lang="es-ES"/>
              <a:pPr>
                <a:defRPr/>
              </a:pPr>
              <a:t>47</a:t>
            </a:fld>
            <a:endParaRPr lang="es-E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2525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CONCLUSIÓN</a:t>
            </a:r>
            <a:endParaRPr lang="es-ES_tradn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700213"/>
            <a:ext cx="8532812" cy="4953000"/>
          </a:xfrm>
        </p:spPr>
        <p:txBody>
          <a:bodyPr rtlCol="0">
            <a:normAutofit/>
          </a:bodyPr>
          <a:lstStyle/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r>
              <a:rPr lang="es-ES_tradnl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 SUCESO EN AVIACIÓN, (ACCIDENTES O INCIDENTES) NO </a:t>
            </a: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OCURREN POR UNA </a:t>
            </a:r>
            <a:r>
              <a:rPr lang="es-ES_tradnl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DECISIÓN</a:t>
            </a:r>
            <a:r>
              <a:rPr lang="es-ES_tradnl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s-ES_tradnl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SINO </a:t>
            </a: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</a:t>
            </a:r>
            <a:r>
              <a:rPr lang="es-ES_tradnl" sz="4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ERRORES </a:t>
            </a: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HACEN QUE </a:t>
            </a:r>
            <a:r>
              <a:rPr lang="es-ES_tradnl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PILOTOS CAIGAN </a:t>
            </a:r>
            <a:r>
              <a:rPr lang="es-ES_tradnl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TRAMPAS, DE LAS CUALES NO </a:t>
            </a:r>
            <a:r>
              <a:rPr lang="es-ES_tradnl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PUEDEN SALIR.</a:t>
            </a:r>
            <a:endParaRPr lang="es-ES_tradnl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29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pic>
        <p:nvPicPr>
          <p:cNvPr id="63490" name="3 Marcador de contenido" descr="PIPERS.jpg"/>
          <p:cNvPicPr>
            <a:picLocks noGrp="1" noChangeAspect="1"/>
          </p:cNvPicPr>
          <p:nvPr>
            <p:ph idx="1"/>
          </p:nvPr>
        </p:nvPicPr>
        <p:blipFill>
          <a:blip r:embed="rId2"/>
          <a:srcRect b="18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3491" name="4 CuadroTexto"/>
          <p:cNvSpPr txBox="1">
            <a:spLocks noChangeArrowheads="1"/>
          </p:cNvSpPr>
          <p:nvPr/>
        </p:nvSpPr>
        <p:spPr bwMode="auto">
          <a:xfrm>
            <a:off x="1763713" y="1484313"/>
            <a:ext cx="6772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4400" b="1">
                <a:latin typeface="Calibri" pitchFamily="34" charset="0"/>
              </a:rPr>
              <a:t>FELICES Y EXITOSOS VUELOS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0"/>
            <a:ext cx="9937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6 CuadroTexto"/>
          <p:cNvSpPr txBox="1">
            <a:spLocks noChangeArrowheads="1"/>
          </p:cNvSpPr>
          <p:nvPr/>
        </p:nvSpPr>
        <p:spPr bwMode="auto">
          <a:xfrm>
            <a:off x="4932363" y="5624513"/>
            <a:ext cx="2339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>
                <a:latin typeface="Calibri" pitchFamily="34" charset="0"/>
              </a:rPr>
              <a:t>enrique.perez@dgac.cl</a:t>
            </a:r>
          </a:p>
        </p:txBody>
      </p:sp>
      <p:sp>
        <p:nvSpPr>
          <p:cNvPr id="63494" name="7 CuadroTexto"/>
          <p:cNvSpPr txBox="1">
            <a:spLocks noChangeArrowheads="1"/>
          </p:cNvSpPr>
          <p:nvPr/>
        </p:nvSpPr>
        <p:spPr bwMode="auto">
          <a:xfrm>
            <a:off x="5292725" y="6021388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>
                <a:latin typeface="Calibri" pitchFamily="34" charset="0"/>
              </a:rPr>
              <a:t>prevac@dgac.cl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645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smtClean="0"/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350"/>
            <a:ext cx="91186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>
          <a:xfrm>
            <a:off x="611188" y="31750"/>
            <a:ext cx="7772400" cy="1219200"/>
          </a:xfrm>
        </p:spPr>
        <p:txBody>
          <a:bodyPr/>
          <a:lstStyle/>
          <a:p>
            <a:r>
              <a:rPr lang="es-CL" smtClean="0"/>
              <a:t>Sucesos del 2012 </a:t>
            </a:r>
          </a:p>
        </p:txBody>
      </p:sp>
      <p:pic>
        <p:nvPicPr>
          <p:cNvPr id="4098" name="Picture 2" descr="C:\1  DOC LAP top sep 2011\Mis imágenes\20 APROXIMACION 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358900"/>
            <a:ext cx="61214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9937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La lista de Chequeo </a:t>
            </a:r>
          </a:p>
        </p:txBody>
      </p:sp>
      <p:pic>
        <p:nvPicPr>
          <p:cNvPr id="21506" name="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608965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 rot="1255704">
            <a:off x="6988175" y="3127375"/>
            <a:ext cx="520700" cy="315913"/>
          </a:xfrm>
          <a:prstGeom prst="rect">
            <a:avLst/>
          </a:prstGeom>
          <a:solidFill>
            <a:schemeClr val="tx1">
              <a:lumMod val="85000"/>
            </a:schemeClr>
          </a:solidFill>
          <a:ln w="12700" cap="sq" cmpd="sng" algn="ctr">
            <a:solidFill>
              <a:schemeClr val="tx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es-CL" sz="2400">
              <a:latin typeface="Times New Roman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41288"/>
            <a:ext cx="9937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>
          <a:xfrm>
            <a:off x="685800" y="-171450"/>
            <a:ext cx="7772400" cy="1219200"/>
          </a:xfrm>
        </p:spPr>
        <p:txBody>
          <a:bodyPr/>
          <a:lstStyle/>
          <a:p>
            <a:r>
              <a:rPr lang="es-CL" smtClean="0"/>
              <a:t>Un caso para….. 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60170" t="18750" b="6876"/>
          <a:stretch>
            <a:fillRect/>
          </a:stretch>
        </p:blipFill>
        <p:spPr bwMode="auto">
          <a:xfrm>
            <a:off x="1116013" y="908050"/>
            <a:ext cx="7343775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8713788" cy="5257800"/>
          </a:xfrm>
        </p:spPr>
        <p:txBody>
          <a:bodyPr rtlCol="0">
            <a:noAutofit/>
          </a:bodyPr>
          <a:lstStyle/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 smtClean="0">
                <a:latin typeface="Arial" charset="0"/>
              </a:rPr>
              <a:t>ARC</a:t>
            </a:r>
            <a:r>
              <a:rPr lang="es-CL" sz="2400" b="1" dirty="0" smtClean="0">
                <a:latin typeface="Arial" charset="0"/>
              </a:rPr>
              <a:t>:      Contacto anormal con la pista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 smtClean="0">
                <a:latin typeface="Arial" charset="0"/>
              </a:rPr>
              <a:t>BIRD</a:t>
            </a:r>
            <a:r>
              <a:rPr lang="es-CL" sz="2400" b="1" dirty="0" smtClean="0">
                <a:latin typeface="Arial" charset="0"/>
              </a:rPr>
              <a:t>:     Impacto con aves (</a:t>
            </a:r>
            <a:r>
              <a:rPr lang="es-CL" sz="2400" b="1" dirty="0" err="1" smtClean="0">
                <a:latin typeface="Arial" charset="0"/>
              </a:rPr>
              <a:t>birdstrike</a:t>
            </a:r>
            <a:r>
              <a:rPr lang="es-CL" sz="2400" b="1" dirty="0" smtClean="0">
                <a:latin typeface="Arial" charset="0"/>
              </a:rPr>
              <a:t>)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 smtClean="0">
                <a:latin typeface="Arial" charset="0"/>
              </a:rPr>
              <a:t>CABIN</a:t>
            </a:r>
            <a:r>
              <a:rPr lang="es-CL" sz="2400" b="1" dirty="0" smtClean="0">
                <a:latin typeface="Arial" charset="0"/>
              </a:rPr>
              <a:t>:  Eventos de seguridad en cabina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 smtClean="0">
                <a:latin typeface="Arial" charset="0"/>
              </a:rPr>
              <a:t>CFIT</a:t>
            </a:r>
            <a:r>
              <a:rPr lang="es-CL" sz="2400" b="1" dirty="0" smtClean="0">
                <a:latin typeface="Arial" charset="0"/>
              </a:rPr>
              <a:t>:      Vuelo controlado contra el terreno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 smtClean="0">
                <a:latin typeface="Arial" charset="0"/>
              </a:rPr>
              <a:t>EVAC</a:t>
            </a:r>
            <a:r>
              <a:rPr lang="es-CL" sz="2400" b="1" dirty="0" smtClean="0">
                <a:latin typeface="Arial" charset="0"/>
              </a:rPr>
              <a:t>:    Evacuación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smtClean="0">
                <a:latin typeface="Arial" charset="0"/>
              </a:rPr>
              <a:t>F-POST: Fuego/humo (tras el impacto)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>
                <a:latin typeface="Arial" charset="0"/>
              </a:rPr>
              <a:t>FUEL: </a:t>
            </a:r>
            <a:r>
              <a:rPr lang="es-CL" sz="2400" b="1" dirty="0" smtClean="0">
                <a:latin typeface="Arial" charset="0"/>
              </a:rPr>
              <a:t>    Relativo </a:t>
            </a:r>
            <a:r>
              <a:rPr lang="es-CL" sz="2400" b="1" dirty="0">
                <a:latin typeface="Arial" charset="0"/>
              </a:rPr>
              <a:t>a combustible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>
                <a:latin typeface="Arial" charset="0"/>
              </a:rPr>
              <a:t>GCOL</a:t>
            </a:r>
            <a:r>
              <a:rPr lang="es-CL" sz="2400" b="1" dirty="0">
                <a:latin typeface="Arial" charset="0"/>
              </a:rPr>
              <a:t>: </a:t>
            </a:r>
            <a:r>
              <a:rPr lang="es-CL" sz="2400" b="1" dirty="0" smtClean="0">
                <a:latin typeface="Arial" charset="0"/>
              </a:rPr>
              <a:t>   Colisión </a:t>
            </a:r>
            <a:r>
              <a:rPr lang="es-CL" sz="2400" b="1" dirty="0">
                <a:latin typeface="Arial" charset="0"/>
              </a:rPr>
              <a:t>en tierra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>
                <a:latin typeface="Arial" charset="0"/>
              </a:rPr>
              <a:t>LALT</a:t>
            </a:r>
            <a:r>
              <a:rPr lang="es-CL" sz="2400" b="1" dirty="0">
                <a:latin typeface="Arial" charset="0"/>
              </a:rPr>
              <a:t>: </a:t>
            </a:r>
            <a:r>
              <a:rPr lang="es-CL" sz="2400" b="1" dirty="0" smtClean="0">
                <a:latin typeface="Arial" charset="0"/>
              </a:rPr>
              <a:t>    Operaciones </a:t>
            </a:r>
            <a:r>
              <a:rPr lang="es-CL" sz="2400" b="1" dirty="0">
                <a:latin typeface="Arial" charset="0"/>
              </a:rPr>
              <a:t>a baja altura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>
                <a:latin typeface="Arial" charset="0"/>
              </a:rPr>
              <a:t>LOC</a:t>
            </a:r>
            <a:r>
              <a:rPr lang="es-CL" sz="2400" b="1" dirty="0">
                <a:latin typeface="Arial" charset="0"/>
              </a:rPr>
              <a:t>-G: </a:t>
            </a:r>
            <a:r>
              <a:rPr lang="es-CL" sz="2400" b="1" dirty="0" smtClean="0">
                <a:latin typeface="Arial" charset="0"/>
              </a:rPr>
              <a:t>  Pérdida </a:t>
            </a:r>
            <a:r>
              <a:rPr lang="es-CL" sz="2400" b="1" dirty="0">
                <a:latin typeface="Arial" charset="0"/>
              </a:rPr>
              <a:t>de control en tierra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>
                <a:latin typeface="Arial" charset="0"/>
              </a:rPr>
              <a:t>LOC</a:t>
            </a:r>
            <a:r>
              <a:rPr lang="es-CL" sz="2400" b="1" dirty="0">
                <a:latin typeface="Arial" charset="0"/>
              </a:rPr>
              <a:t>-I: </a:t>
            </a:r>
            <a:r>
              <a:rPr lang="es-CL" sz="2400" b="1" dirty="0" smtClean="0">
                <a:latin typeface="Arial" charset="0"/>
              </a:rPr>
              <a:t>    Pérdida </a:t>
            </a:r>
            <a:r>
              <a:rPr lang="es-CL" sz="2400" b="1" dirty="0">
                <a:latin typeface="Arial" charset="0"/>
              </a:rPr>
              <a:t>de control en vuelo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>
                <a:latin typeface="Arial" charset="0"/>
              </a:rPr>
              <a:t>MAC: </a:t>
            </a:r>
            <a:r>
              <a:rPr lang="es-CL" sz="2400" b="1" dirty="0" smtClean="0">
                <a:latin typeface="Arial" charset="0"/>
              </a:rPr>
              <a:t>      </a:t>
            </a:r>
            <a:r>
              <a:rPr lang="es-CL" sz="2400" b="1" dirty="0" err="1" smtClean="0">
                <a:latin typeface="Arial" charset="0"/>
              </a:rPr>
              <a:t>AIRPROX</a:t>
            </a:r>
            <a:r>
              <a:rPr lang="es-CL" sz="2400" b="1" dirty="0" smtClean="0">
                <a:latin typeface="Arial" charset="0"/>
              </a:rPr>
              <a:t>/casi </a:t>
            </a:r>
            <a:r>
              <a:rPr lang="es-CL" sz="2400" b="1" dirty="0">
                <a:latin typeface="Arial" charset="0"/>
              </a:rPr>
              <a:t>colisión/colisión en el aire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>
                <a:latin typeface="Arial" charset="0"/>
              </a:rPr>
              <a:t>RE: </a:t>
            </a:r>
            <a:r>
              <a:rPr lang="es-CL" sz="2400" b="1" dirty="0" smtClean="0">
                <a:latin typeface="Arial" charset="0"/>
              </a:rPr>
              <a:t>        Salida </a:t>
            </a:r>
            <a:r>
              <a:rPr lang="es-CL" sz="2400" b="1" dirty="0">
                <a:latin typeface="Arial" charset="0"/>
              </a:rPr>
              <a:t>de pista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>
                <a:latin typeface="Arial" charset="0"/>
              </a:rPr>
              <a:t>RI</a:t>
            </a:r>
            <a:r>
              <a:rPr lang="es-CL" sz="2400" b="1" dirty="0">
                <a:latin typeface="Arial" charset="0"/>
              </a:rPr>
              <a:t>-A</a:t>
            </a:r>
            <a:r>
              <a:rPr lang="es-CL" sz="2400" b="1" dirty="0" smtClean="0">
                <a:latin typeface="Arial" charset="0"/>
              </a:rPr>
              <a:t>:       </a:t>
            </a:r>
            <a:r>
              <a:rPr lang="es-CL" sz="2400" b="1" dirty="0">
                <a:latin typeface="Arial" charset="0"/>
              </a:rPr>
              <a:t>Incursión de animal en la </a:t>
            </a:r>
            <a:r>
              <a:rPr lang="es-CL" sz="2400" b="1" dirty="0" smtClean="0">
                <a:latin typeface="Arial" charset="0"/>
              </a:rPr>
              <a:t>pista</a:t>
            </a: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400" b="1" dirty="0" err="1">
                <a:latin typeface="Arial" charset="0"/>
              </a:rPr>
              <a:t>UIMC</a:t>
            </a:r>
            <a:r>
              <a:rPr lang="es-CL" sz="2400" b="1" dirty="0">
                <a:latin typeface="Arial" charset="0"/>
              </a:rPr>
              <a:t>: </a:t>
            </a:r>
            <a:r>
              <a:rPr lang="es-CL" sz="2400" b="1" dirty="0" smtClean="0">
                <a:latin typeface="Arial" charset="0"/>
              </a:rPr>
              <a:t>    Vuelo </a:t>
            </a:r>
            <a:r>
              <a:rPr lang="es-CL" sz="2400" b="1" dirty="0">
                <a:latin typeface="Arial" charset="0"/>
              </a:rPr>
              <a:t>en </a:t>
            </a:r>
            <a:r>
              <a:rPr lang="es-CL" sz="2400" b="1" dirty="0" err="1">
                <a:latin typeface="Arial" charset="0"/>
              </a:rPr>
              <a:t>IMC</a:t>
            </a:r>
            <a:r>
              <a:rPr lang="es-CL" sz="2400" b="1" dirty="0">
                <a:latin typeface="Arial" charset="0"/>
              </a:rPr>
              <a:t> no intencional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s-CL" sz="2400" b="1" dirty="0">
              <a:latin typeface="Arial" charset="0"/>
            </a:endParaRPr>
          </a:p>
          <a:p>
            <a:pPr marL="457200" indent="-457200" fontAlgn="auto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s-CL" sz="2400" b="1" dirty="0" smtClean="0">
              <a:latin typeface="Arial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452688" y="188913"/>
            <a:ext cx="4224337" cy="4619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>
                <a:solidFill>
                  <a:srgbClr val="FFFF00"/>
                </a:solidFill>
              </a:rPr>
              <a:t>LISTADO DE CATEGORÍAS.</a:t>
            </a:r>
            <a:endParaRPr lang="es-E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925</Words>
  <Application>Microsoft Office PowerPoint</Application>
  <PresentationFormat>On-screen Show (4:3)</PresentationFormat>
  <Paragraphs>226</Paragraphs>
  <Slides>49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61" baseType="lpstr">
      <vt:lpstr>Calibri</vt:lpstr>
      <vt:lpstr>Arial</vt:lpstr>
      <vt:lpstr>Times New Roman</vt:lpstr>
      <vt:lpstr>Wingdings</vt:lpstr>
      <vt:lpstr>Arial Black</vt:lpstr>
      <vt:lpstr>Aharoni</vt:lpstr>
      <vt:lpstr>Arial Rounded MT Bold</vt:lpstr>
      <vt:lpstr>Gill Sans MT</vt:lpstr>
      <vt:lpstr>Wingdings 2</vt:lpstr>
      <vt:lpstr>Verdana</vt:lpstr>
      <vt:lpstr>Tema de Office</vt:lpstr>
      <vt:lpstr>Documento</vt:lpstr>
      <vt:lpstr>Diapositiva 1</vt:lpstr>
      <vt:lpstr>OBJETIVO</vt:lpstr>
      <vt:lpstr>AÑO 2012</vt:lpstr>
      <vt:lpstr>SUCESOS EN CHLE 2003-2012</vt:lpstr>
      <vt:lpstr>Diapositiva 5</vt:lpstr>
      <vt:lpstr>Sucesos del 2012 </vt:lpstr>
      <vt:lpstr>La lista de Chequeo </vt:lpstr>
      <vt:lpstr>Un caso para…..  </vt:lpstr>
      <vt:lpstr>Diapositiva 9</vt:lpstr>
      <vt:lpstr>Diapositiva 10</vt:lpstr>
      <vt:lpstr>¿ Un evento del tipo CFIT ?</vt:lpstr>
      <vt:lpstr>¿Y por qué el CFIT?</vt:lpstr>
      <vt:lpstr>Diapositiva 13</vt:lpstr>
      <vt:lpstr>Diapositiva 14</vt:lpstr>
      <vt:lpstr>Una app a SCTB  CFIT</vt:lpstr>
      <vt:lpstr>Conclusión </vt:lpstr>
      <vt:lpstr>Diapositiva 17</vt:lpstr>
      <vt:lpstr>Diapositiva 18</vt:lpstr>
      <vt:lpstr>CFIT</vt:lpstr>
      <vt:lpstr>¿Qué es CFIT?  (Controlled Flight Into Terrain).</vt:lpstr>
      <vt:lpstr>OBJETIVO  </vt:lpstr>
      <vt:lpstr>CFIT</vt:lpstr>
      <vt:lpstr>PÉRDIDAS DE VIDAS POR SUCESOS CFIT EN CHILE</vt:lpstr>
      <vt:lpstr>Diapositiva 24</vt:lpstr>
      <vt:lpstr>CONTEXTO DEL VUELO…</vt:lpstr>
      <vt:lpstr>Diapositiva 26</vt:lpstr>
      <vt:lpstr>ANTECEDENTES:</vt:lpstr>
      <vt:lpstr>Diapositiva 28</vt:lpstr>
      <vt:lpstr>Diapositiva 29</vt:lpstr>
      <vt:lpstr>¿Cuáles son las causas de un CFIT?</vt:lpstr>
      <vt:lpstr>PÉRDIDA DE LA CONCIENCIA SITUACIONAL.</vt:lpstr>
      <vt:lpstr>REDUCIENDO EL CFIT</vt:lpstr>
      <vt:lpstr>BARRERAS</vt:lpstr>
      <vt:lpstr>BARRERAS</vt:lpstr>
      <vt:lpstr>BARRERAS</vt:lpstr>
      <vt:lpstr>BARRERAS</vt:lpstr>
      <vt:lpstr>BARRERAS</vt:lpstr>
      <vt:lpstr>BARRERAS</vt:lpstr>
      <vt:lpstr>BARRERAS</vt:lpstr>
      <vt:lpstr>BARRERAS</vt:lpstr>
      <vt:lpstr>BARRERAS</vt:lpstr>
      <vt:lpstr>  ¿CÓMO PREVENIR LOS CFIT?</vt:lpstr>
      <vt:lpstr>¿QUÉ DEBE HACER LA TRIPULACIÓN PARA EVITAR UN CFIT?</vt:lpstr>
      <vt:lpstr>DEFENSAS</vt:lpstr>
      <vt:lpstr>MANIOBRAS DE ESCAPE</vt:lpstr>
      <vt:lpstr>RECUERDE</vt:lpstr>
      <vt:lpstr>CONCLUSIÓN</vt:lpstr>
      <vt:lpstr>Diapositiva 48</vt:lpstr>
      <vt:lpstr>Diapositiva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CFIT</dc:title>
  <dc:creator>Enrique Pérez</dc:creator>
  <cp:lastModifiedBy>G_CONTRERAS_L</cp:lastModifiedBy>
  <cp:revision>168</cp:revision>
  <dcterms:created xsi:type="dcterms:W3CDTF">2013-03-01T18:38:02Z</dcterms:created>
  <dcterms:modified xsi:type="dcterms:W3CDTF">2013-10-08T04:01:19Z</dcterms:modified>
</cp:coreProperties>
</file>