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tmp"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3"/>
  </p:notesMasterIdLst>
  <p:sldIdLst>
    <p:sldId id="369" r:id="rId3"/>
    <p:sldId id="259" r:id="rId4"/>
    <p:sldId id="382" r:id="rId5"/>
    <p:sldId id="370" r:id="rId6"/>
    <p:sldId id="269" r:id="rId7"/>
    <p:sldId id="383" r:id="rId8"/>
    <p:sldId id="385" r:id="rId9"/>
    <p:sldId id="392" r:id="rId10"/>
    <p:sldId id="384" r:id="rId11"/>
    <p:sldId id="386" r:id="rId12"/>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aleria Letelier" initials="VL" lastIdx="7" clrIdx="0"/>
  <p:cmAuthor id="1" name="valeria letelier" initials=""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55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1512" y="-1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commentAuthors" Target="commentAuthors.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8B55E8-45C6-4588-BEB6-82E543ED0E1E}" type="datetimeFigureOut">
              <a:rPr lang="es-CL" smtClean="0"/>
              <a:t>29-09-14</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99884A-AAA3-4FC9-82C5-DBCDA1679F8E}" type="slidenum">
              <a:rPr lang="es-CL" smtClean="0"/>
              <a:t>‹Nr.›</a:t>
            </a:fld>
            <a:endParaRPr lang="es-CL"/>
          </a:p>
        </p:txBody>
      </p:sp>
    </p:spTree>
    <p:extLst>
      <p:ext uri="{BB962C8B-B14F-4D97-AF65-F5344CB8AC3E}">
        <p14:creationId xmlns:p14="http://schemas.microsoft.com/office/powerpoint/2010/main" val="21244670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CL" altLang="es-C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9EC5B2CA-3499-4086-A897-01669377D67D}" type="slidenum">
              <a:rPr lang="es-ES"/>
              <a:pPr/>
              <a:t>5</a:t>
            </a:fld>
            <a:endParaRPr lang="es-ES"/>
          </a:p>
        </p:txBody>
      </p:sp>
      <p:sp>
        <p:nvSpPr>
          <p:cNvPr id="1386498" name="Rectangle 2"/>
          <p:cNvSpPr>
            <a:spLocks noGrp="1" noRot="1" noChangeAspect="1" noChangeArrowheads="1" noTextEdit="1"/>
          </p:cNvSpPr>
          <p:nvPr>
            <p:ph type="sldImg"/>
          </p:nvPr>
        </p:nvSpPr>
        <p:spPr>
          <a:ln/>
        </p:spPr>
      </p:sp>
      <p:sp>
        <p:nvSpPr>
          <p:cNvPr id="1386499" name="Rectangle 3"/>
          <p:cNvSpPr>
            <a:spLocks noGrp="1" noChangeArrowheads="1"/>
          </p:cNvSpPr>
          <p:nvPr>
            <p:ph type="body" idx="1"/>
          </p:nvPr>
        </p:nvSpPr>
        <p:spPr/>
        <p:txBody>
          <a:bodyPr/>
          <a:lstStyle/>
          <a:p>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Helvetica" pitchFamily="34" charset="0"/>
              </a:rPr>
              <a:t>“A systematic approach to the mental process used by aircraft pilots to consistently determine the best course of action in response to a given set of circumstances.”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Helvetica" pitchFamily="34" charset="0"/>
            </a:endParaRPr>
          </a:p>
          <a:p>
            <a:r>
              <a:rPr lang="en-US" sz="1200" dirty="0" smtClean="0">
                <a:latin typeface="Helvetica" pitchFamily="34" charset="0"/>
              </a:rPr>
              <a:t>Human decision making is a complex process that is </a:t>
            </a:r>
            <a:r>
              <a:rPr lang="en-US" sz="1200" dirty="0" smtClean="0">
                <a:solidFill>
                  <a:srgbClr val="FF0000"/>
                </a:solidFill>
                <a:latin typeface="Helvetica" pitchFamily="34" charset="0"/>
              </a:rPr>
              <a:t>strongly dependent on the environment in which the decision must be made</a:t>
            </a:r>
            <a:r>
              <a:rPr lang="en-US" sz="1200" dirty="0" smtClean="0">
                <a:latin typeface="Helvetica" pitchFamily="34" charset="0"/>
              </a:rPr>
              <a:t>. We all make decisions every day. </a:t>
            </a:r>
            <a:r>
              <a:rPr lang="en-US" sz="1200" dirty="0" smtClean="0">
                <a:solidFill>
                  <a:srgbClr val="FF0000"/>
                </a:solidFill>
                <a:latin typeface="Helvetica" pitchFamily="34" charset="0"/>
              </a:rPr>
              <a:t>Although there is no sure way to train someone to make the best decision, there are methods that improve decision making by helping aviation professionals understand the processes underlying effective decision making.</a:t>
            </a:r>
          </a:p>
          <a:p>
            <a:r>
              <a:rPr lang="en-US" sz="1200" dirty="0" smtClean="0">
                <a:latin typeface="Helvetica" pitchFamily="34" charset="0"/>
              </a:rPr>
              <a:t>Since aviation is a complex, safety-critical endeavor, decisions made while flying can have extraordinary safety and economic consequences. Thus, adding training on how to make quality decisions is important for flight safety.</a:t>
            </a:r>
            <a:endParaRPr lang="en-US" sz="1200" dirty="0" smtClean="0">
              <a:effectLst/>
              <a:latin typeface="Helvetica"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Helvetica" pitchFamily="34" charset="0"/>
            </a:endParaRPr>
          </a:p>
          <a:p>
            <a:endParaRPr lang="es-CL" dirty="0"/>
          </a:p>
        </p:txBody>
      </p:sp>
      <p:sp>
        <p:nvSpPr>
          <p:cNvPr id="4" name="3 Marcador de número de diapositiva"/>
          <p:cNvSpPr>
            <a:spLocks noGrp="1"/>
          </p:cNvSpPr>
          <p:nvPr>
            <p:ph type="sldNum" sz="quarter" idx="10"/>
          </p:nvPr>
        </p:nvSpPr>
        <p:spPr/>
        <p:txBody>
          <a:bodyPr/>
          <a:lstStyle/>
          <a:p>
            <a:fld id="{7108287C-19C0-4374-93E1-007F3C0F906B}" type="slidenum">
              <a:rPr lang="es-CL" smtClean="0"/>
              <a:t>9</a:t>
            </a:fld>
            <a:endParaRPr lang="es-CL"/>
          </a:p>
        </p:txBody>
      </p:sp>
    </p:spTree>
    <p:extLst>
      <p:ext uri="{BB962C8B-B14F-4D97-AF65-F5344CB8AC3E}">
        <p14:creationId xmlns:p14="http://schemas.microsoft.com/office/powerpoint/2010/main" val="347839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1E9ED986-97C8-4B58-973E-D00E4301D6B8}" type="datetimeFigureOut">
              <a:rPr lang="es-CL" smtClean="0"/>
              <a:t>29-09-14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49AEBA8E-986E-48B1-9365-B042BA5D691D}" type="slidenum">
              <a:rPr lang="es-CL" smtClean="0"/>
              <a:t>‹Nr.›</a:t>
            </a:fld>
            <a:endParaRPr lang="es-CL"/>
          </a:p>
        </p:txBody>
      </p:sp>
    </p:spTree>
    <p:extLst>
      <p:ext uri="{BB962C8B-B14F-4D97-AF65-F5344CB8AC3E}">
        <p14:creationId xmlns:p14="http://schemas.microsoft.com/office/powerpoint/2010/main" val="1805788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1E9ED986-97C8-4B58-973E-D00E4301D6B8}" type="datetimeFigureOut">
              <a:rPr lang="es-CL" smtClean="0"/>
              <a:t>29-09-14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49AEBA8E-986E-48B1-9365-B042BA5D691D}" type="slidenum">
              <a:rPr lang="es-CL" smtClean="0"/>
              <a:t>‹Nr.›</a:t>
            </a:fld>
            <a:endParaRPr lang="es-CL"/>
          </a:p>
        </p:txBody>
      </p:sp>
    </p:spTree>
    <p:extLst>
      <p:ext uri="{BB962C8B-B14F-4D97-AF65-F5344CB8AC3E}">
        <p14:creationId xmlns:p14="http://schemas.microsoft.com/office/powerpoint/2010/main" val="2103142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1E9ED986-97C8-4B58-973E-D00E4301D6B8}" type="datetimeFigureOut">
              <a:rPr lang="es-CL" smtClean="0"/>
              <a:t>29-09-14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49AEBA8E-986E-48B1-9365-B042BA5D691D}" type="slidenum">
              <a:rPr lang="es-CL" smtClean="0"/>
              <a:t>‹Nr.›</a:t>
            </a:fld>
            <a:endParaRPr lang="es-CL"/>
          </a:p>
        </p:txBody>
      </p:sp>
    </p:spTree>
    <p:extLst>
      <p:ext uri="{BB962C8B-B14F-4D97-AF65-F5344CB8AC3E}">
        <p14:creationId xmlns:p14="http://schemas.microsoft.com/office/powerpoint/2010/main" val="33630508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CL"/>
          </a:p>
        </p:txBody>
      </p:sp>
      <p:sp>
        <p:nvSpPr>
          <p:cNvPr id="4" name="Rectangle 4"/>
          <p:cNvSpPr>
            <a:spLocks noGrp="1" noChangeArrowheads="1"/>
          </p:cNvSpPr>
          <p:nvPr>
            <p:ph type="dt" sz="half" idx="10"/>
          </p:nvPr>
        </p:nvSpPr>
        <p:spPr>
          <a:ln/>
        </p:spPr>
        <p:txBody>
          <a:bodyPr/>
          <a:lstStyle>
            <a:lvl1pPr>
              <a:defRPr/>
            </a:lvl1pPr>
          </a:lstStyle>
          <a:p>
            <a:pPr>
              <a:defRPr/>
            </a:pPr>
            <a:endParaRPr lang="es-ES_tradnl">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_tradnl">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EEB3DDF-98CE-4C85-973E-D3F35FAA5D66}" type="slidenum">
              <a:rPr lang="es-ES_tradnl">
                <a:solidFill>
                  <a:srgbClr val="000000"/>
                </a:solidFill>
              </a:rPr>
              <a:pPr>
                <a:defRPr/>
              </a:pPr>
              <a:t>‹Nr.›</a:t>
            </a:fld>
            <a:endParaRPr lang="es-ES_tradnl">
              <a:solidFill>
                <a:srgbClr val="000000"/>
              </a:solidFill>
            </a:endParaRPr>
          </a:p>
        </p:txBody>
      </p:sp>
    </p:spTree>
    <p:extLst>
      <p:ext uri="{BB962C8B-B14F-4D97-AF65-F5344CB8AC3E}">
        <p14:creationId xmlns:p14="http://schemas.microsoft.com/office/powerpoint/2010/main" val="1497165034"/>
      </p:ext>
    </p:extLst>
  </p:cSld>
  <p:clrMapOvr>
    <a:masterClrMapping/>
  </p:clrMapOvr>
  <p:transition xmlns:p14="http://schemas.microsoft.com/office/powerpoint/2010/main">
    <p:randomBar dir="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Rectangle 4"/>
          <p:cNvSpPr>
            <a:spLocks noGrp="1" noChangeArrowheads="1"/>
          </p:cNvSpPr>
          <p:nvPr>
            <p:ph type="dt" sz="half" idx="10"/>
          </p:nvPr>
        </p:nvSpPr>
        <p:spPr>
          <a:ln/>
        </p:spPr>
        <p:txBody>
          <a:bodyPr/>
          <a:lstStyle>
            <a:lvl1pPr>
              <a:defRPr/>
            </a:lvl1pPr>
          </a:lstStyle>
          <a:p>
            <a:pPr>
              <a:defRPr/>
            </a:pPr>
            <a:endParaRPr lang="es-ES_tradnl">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_tradnl">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D66FB0D-48E0-4039-A25F-75BA8009D7AA}" type="slidenum">
              <a:rPr lang="es-ES_tradnl">
                <a:solidFill>
                  <a:srgbClr val="000000"/>
                </a:solidFill>
              </a:rPr>
              <a:pPr>
                <a:defRPr/>
              </a:pPr>
              <a:t>‹Nr.›</a:t>
            </a:fld>
            <a:endParaRPr lang="es-ES_tradnl">
              <a:solidFill>
                <a:srgbClr val="000000"/>
              </a:solidFill>
            </a:endParaRPr>
          </a:p>
        </p:txBody>
      </p:sp>
    </p:spTree>
    <p:extLst>
      <p:ext uri="{BB962C8B-B14F-4D97-AF65-F5344CB8AC3E}">
        <p14:creationId xmlns:p14="http://schemas.microsoft.com/office/powerpoint/2010/main" val="2986077303"/>
      </p:ext>
    </p:extLst>
  </p:cSld>
  <p:clrMapOvr>
    <a:masterClrMapping/>
  </p:clrMapOvr>
  <p:transition xmlns:p14="http://schemas.microsoft.com/office/powerpoint/2010/main">
    <p:randomBar dir="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_tradnl">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_tradnl">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7642424-EC00-4715-A442-02BC80DAC5BB}" type="slidenum">
              <a:rPr lang="es-ES_tradnl">
                <a:solidFill>
                  <a:srgbClr val="000000"/>
                </a:solidFill>
              </a:rPr>
              <a:pPr>
                <a:defRPr/>
              </a:pPr>
              <a:t>‹Nr.›</a:t>
            </a:fld>
            <a:endParaRPr lang="es-ES_tradnl">
              <a:solidFill>
                <a:srgbClr val="000000"/>
              </a:solidFill>
            </a:endParaRPr>
          </a:p>
        </p:txBody>
      </p:sp>
    </p:spTree>
    <p:extLst>
      <p:ext uri="{BB962C8B-B14F-4D97-AF65-F5344CB8AC3E}">
        <p14:creationId xmlns:p14="http://schemas.microsoft.com/office/powerpoint/2010/main" val="3310557107"/>
      </p:ext>
    </p:extLst>
  </p:cSld>
  <p:clrMapOvr>
    <a:masterClrMapping/>
  </p:clrMapOvr>
  <p:transition xmlns:p14="http://schemas.microsoft.com/office/powerpoint/2010/main">
    <p:randomBar dir="ver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Rectangle 4"/>
          <p:cNvSpPr>
            <a:spLocks noGrp="1" noChangeArrowheads="1"/>
          </p:cNvSpPr>
          <p:nvPr>
            <p:ph type="dt" sz="half" idx="10"/>
          </p:nvPr>
        </p:nvSpPr>
        <p:spPr>
          <a:ln/>
        </p:spPr>
        <p:txBody>
          <a:bodyPr/>
          <a:lstStyle>
            <a:lvl1pPr>
              <a:defRPr/>
            </a:lvl1pPr>
          </a:lstStyle>
          <a:p>
            <a:pPr>
              <a:defRPr/>
            </a:pPr>
            <a:endParaRPr lang="es-ES_tradnl">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_tradnl">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165678B-3CC4-4892-94EB-E4F5AB373E17}" type="slidenum">
              <a:rPr lang="es-ES_tradnl">
                <a:solidFill>
                  <a:srgbClr val="000000"/>
                </a:solidFill>
              </a:rPr>
              <a:pPr>
                <a:defRPr/>
              </a:pPr>
              <a:t>‹Nr.›</a:t>
            </a:fld>
            <a:endParaRPr lang="es-ES_tradnl">
              <a:solidFill>
                <a:srgbClr val="000000"/>
              </a:solidFill>
            </a:endParaRPr>
          </a:p>
        </p:txBody>
      </p:sp>
    </p:spTree>
    <p:extLst>
      <p:ext uri="{BB962C8B-B14F-4D97-AF65-F5344CB8AC3E}">
        <p14:creationId xmlns:p14="http://schemas.microsoft.com/office/powerpoint/2010/main" val="1847611262"/>
      </p:ext>
    </p:extLst>
  </p:cSld>
  <p:clrMapOvr>
    <a:masterClrMapping/>
  </p:clrMapOvr>
  <p:transition xmlns:p14="http://schemas.microsoft.com/office/powerpoint/2010/main">
    <p:randomBar dir="ver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Rectangle 4"/>
          <p:cNvSpPr>
            <a:spLocks noGrp="1" noChangeArrowheads="1"/>
          </p:cNvSpPr>
          <p:nvPr>
            <p:ph type="dt" sz="half" idx="10"/>
          </p:nvPr>
        </p:nvSpPr>
        <p:spPr>
          <a:ln/>
        </p:spPr>
        <p:txBody>
          <a:bodyPr/>
          <a:lstStyle>
            <a:lvl1pPr>
              <a:defRPr/>
            </a:lvl1pPr>
          </a:lstStyle>
          <a:p>
            <a:pPr>
              <a:defRPr/>
            </a:pPr>
            <a:endParaRPr lang="es-ES_tradnl">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s-ES_tradnl">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D40C7FB-30A7-4243-B489-C29F3802DFFD}" type="slidenum">
              <a:rPr lang="es-ES_tradnl">
                <a:solidFill>
                  <a:srgbClr val="000000"/>
                </a:solidFill>
              </a:rPr>
              <a:pPr>
                <a:defRPr/>
              </a:pPr>
              <a:t>‹Nr.›</a:t>
            </a:fld>
            <a:endParaRPr lang="es-ES_tradnl">
              <a:solidFill>
                <a:srgbClr val="000000"/>
              </a:solidFill>
            </a:endParaRPr>
          </a:p>
        </p:txBody>
      </p:sp>
    </p:spTree>
    <p:extLst>
      <p:ext uri="{BB962C8B-B14F-4D97-AF65-F5344CB8AC3E}">
        <p14:creationId xmlns:p14="http://schemas.microsoft.com/office/powerpoint/2010/main" val="2346655102"/>
      </p:ext>
    </p:extLst>
  </p:cSld>
  <p:clrMapOvr>
    <a:masterClrMapping/>
  </p:clrMapOvr>
  <p:transition xmlns:p14="http://schemas.microsoft.com/office/powerpoint/2010/main">
    <p:randomBar dir="vert"/>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Rectangle 4"/>
          <p:cNvSpPr>
            <a:spLocks noGrp="1" noChangeArrowheads="1"/>
          </p:cNvSpPr>
          <p:nvPr>
            <p:ph type="dt" sz="half" idx="10"/>
          </p:nvPr>
        </p:nvSpPr>
        <p:spPr>
          <a:ln/>
        </p:spPr>
        <p:txBody>
          <a:bodyPr/>
          <a:lstStyle>
            <a:lvl1pPr>
              <a:defRPr/>
            </a:lvl1pPr>
          </a:lstStyle>
          <a:p>
            <a:pPr>
              <a:defRPr/>
            </a:pPr>
            <a:endParaRPr lang="es-ES_tradnl">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_tradnl">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5084A32-C7C8-4837-B312-855072060067}" type="slidenum">
              <a:rPr lang="es-ES_tradnl">
                <a:solidFill>
                  <a:srgbClr val="000000"/>
                </a:solidFill>
              </a:rPr>
              <a:pPr>
                <a:defRPr/>
              </a:pPr>
              <a:t>‹Nr.›</a:t>
            </a:fld>
            <a:endParaRPr lang="es-ES_tradnl">
              <a:solidFill>
                <a:srgbClr val="000000"/>
              </a:solidFill>
            </a:endParaRPr>
          </a:p>
        </p:txBody>
      </p:sp>
    </p:spTree>
    <p:extLst>
      <p:ext uri="{BB962C8B-B14F-4D97-AF65-F5344CB8AC3E}">
        <p14:creationId xmlns:p14="http://schemas.microsoft.com/office/powerpoint/2010/main" val="4047972744"/>
      </p:ext>
    </p:extLst>
  </p:cSld>
  <p:clrMapOvr>
    <a:masterClrMapping/>
  </p:clrMapOvr>
  <p:transition xmlns:p14="http://schemas.microsoft.com/office/powerpoint/2010/main">
    <p:randomBar dir="vert"/>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_tradnl">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s-ES_tradnl">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F66259F5-2397-4CFF-BD76-F9C5C37FB0D6}" type="slidenum">
              <a:rPr lang="es-ES_tradnl">
                <a:solidFill>
                  <a:srgbClr val="000000"/>
                </a:solidFill>
              </a:rPr>
              <a:pPr>
                <a:defRPr/>
              </a:pPr>
              <a:t>‹Nr.›</a:t>
            </a:fld>
            <a:endParaRPr lang="es-ES_tradnl">
              <a:solidFill>
                <a:srgbClr val="000000"/>
              </a:solidFill>
            </a:endParaRPr>
          </a:p>
        </p:txBody>
      </p:sp>
    </p:spTree>
    <p:extLst>
      <p:ext uri="{BB962C8B-B14F-4D97-AF65-F5344CB8AC3E}">
        <p14:creationId xmlns:p14="http://schemas.microsoft.com/office/powerpoint/2010/main" val="155812935"/>
      </p:ext>
    </p:extLst>
  </p:cSld>
  <p:clrMapOvr>
    <a:masterClrMapping/>
  </p:clrMapOvr>
  <p:transition xmlns:p14="http://schemas.microsoft.com/office/powerpoint/2010/main">
    <p:randomBar dir="vert"/>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_tradnl">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_tradnl">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742E43F-8CFC-432D-96C4-EB750CB5D540}" type="slidenum">
              <a:rPr lang="es-ES_tradnl">
                <a:solidFill>
                  <a:srgbClr val="000000"/>
                </a:solidFill>
              </a:rPr>
              <a:pPr>
                <a:defRPr/>
              </a:pPr>
              <a:t>‹Nr.›</a:t>
            </a:fld>
            <a:endParaRPr lang="es-ES_tradnl">
              <a:solidFill>
                <a:srgbClr val="000000"/>
              </a:solidFill>
            </a:endParaRPr>
          </a:p>
        </p:txBody>
      </p:sp>
    </p:spTree>
    <p:extLst>
      <p:ext uri="{BB962C8B-B14F-4D97-AF65-F5344CB8AC3E}">
        <p14:creationId xmlns:p14="http://schemas.microsoft.com/office/powerpoint/2010/main" val="3702034007"/>
      </p:ext>
    </p:extLst>
  </p:cSld>
  <p:clrMapOvr>
    <a:masterClrMapping/>
  </p:clrMapOvr>
  <p:transition xmlns:p14="http://schemas.microsoft.com/office/powerpoint/2010/main">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1E9ED986-97C8-4B58-973E-D00E4301D6B8}" type="datetimeFigureOut">
              <a:rPr lang="es-CL" smtClean="0"/>
              <a:t>29-09-14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49AEBA8E-986E-48B1-9365-B042BA5D691D}" type="slidenum">
              <a:rPr lang="es-CL" smtClean="0"/>
              <a:t>‹Nr.›</a:t>
            </a:fld>
            <a:endParaRPr lang="es-CL"/>
          </a:p>
        </p:txBody>
      </p:sp>
    </p:spTree>
    <p:extLst>
      <p:ext uri="{BB962C8B-B14F-4D97-AF65-F5344CB8AC3E}">
        <p14:creationId xmlns:p14="http://schemas.microsoft.com/office/powerpoint/2010/main" val="898571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L"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_tradnl">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s-ES_tradnl">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86CF26E-22A6-42FB-B7B9-8F57D4B7C281}" type="slidenum">
              <a:rPr lang="es-ES_tradnl">
                <a:solidFill>
                  <a:srgbClr val="000000"/>
                </a:solidFill>
              </a:rPr>
              <a:pPr>
                <a:defRPr/>
              </a:pPr>
              <a:t>‹Nr.›</a:t>
            </a:fld>
            <a:endParaRPr lang="es-ES_tradnl">
              <a:solidFill>
                <a:srgbClr val="000000"/>
              </a:solidFill>
            </a:endParaRPr>
          </a:p>
        </p:txBody>
      </p:sp>
    </p:spTree>
    <p:extLst>
      <p:ext uri="{BB962C8B-B14F-4D97-AF65-F5344CB8AC3E}">
        <p14:creationId xmlns:p14="http://schemas.microsoft.com/office/powerpoint/2010/main" val="238617609"/>
      </p:ext>
    </p:extLst>
  </p:cSld>
  <p:clrMapOvr>
    <a:masterClrMapping/>
  </p:clrMapOvr>
  <p:transition xmlns:p14="http://schemas.microsoft.com/office/powerpoint/2010/main">
    <p:randomBar dir="vert"/>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Rectangle 4"/>
          <p:cNvSpPr>
            <a:spLocks noGrp="1" noChangeArrowheads="1"/>
          </p:cNvSpPr>
          <p:nvPr>
            <p:ph type="dt" sz="half" idx="10"/>
          </p:nvPr>
        </p:nvSpPr>
        <p:spPr>
          <a:ln/>
        </p:spPr>
        <p:txBody>
          <a:bodyPr/>
          <a:lstStyle>
            <a:lvl1pPr>
              <a:defRPr/>
            </a:lvl1pPr>
          </a:lstStyle>
          <a:p>
            <a:pPr>
              <a:defRPr/>
            </a:pPr>
            <a:endParaRPr lang="es-ES_tradnl">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_tradnl">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F329970-47C6-4CA2-969B-7222D4A9C412}" type="slidenum">
              <a:rPr lang="es-ES_tradnl">
                <a:solidFill>
                  <a:srgbClr val="000000"/>
                </a:solidFill>
              </a:rPr>
              <a:pPr>
                <a:defRPr/>
              </a:pPr>
              <a:t>‹Nr.›</a:t>
            </a:fld>
            <a:endParaRPr lang="es-ES_tradnl">
              <a:solidFill>
                <a:srgbClr val="000000"/>
              </a:solidFill>
            </a:endParaRPr>
          </a:p>
        </p:txBody>
      </p:sp>
    </p:spTree>
    <p:extLst>
      <p:ext uri="{BB962C8B-B14F-4D97-AF65-F5344CB8AC3E}">
        <p14:creationId xmlns:p14="http://schemas.microsoft.com/office/powerpoint/2010/main" val="1580283730"/>
      </p:ext>
    </p:extLst>
  </p:cSld>
  <p:clrMapOvr>
    <a:masterClrMapping/>
  </p:clrMapOvr>
  <p:transition xmlns:p14="http://schemas.microsoft.com/office/powerpoint/2010/main">
    <p:randomBar dir="vert"/>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Rectangle 4"/>
          <p:cNvSpPr>
            <a:spLocks noGrp="1" noChangeArrowheads="1"/>
          </p:cNvSpPr>
          <p:nvPr>
            <p:ph type="dt" sz="half" idx="10"/>
          </p:nvPr>
        </p:nvSpPr>
        <p:spPr>
          <a:ln/>
        </p:spPr>
        <p:txBody>
          <a:bodyPr/>
          <a:lstStyle>
            <a:lvl1pPr>
              <a:defRPr/>
            </a:lvl1pPr>
          </a:lstStyle>
          <a:p>
            <a:pPr>
              <a:defRPr/>
            </a:pPr>
            <a:endParaRPr lang="es-ES_tradnl">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_tradnl">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7C1BCB7-4B0E-4844-90B3-D91CAE4D4B85}" type="slidenum">
              <a:rPr lang="es-ES_tradnl">
                <a:solidFill>
                  <a:srgbClr val="000000"/>
                </a:solidFill>
              </a:rPr>
              <a:pPr>
                <a:defRPr/>
              </a:pPr>
              <a:t>‹Nr.›</a:t>
            </a:fld>
            <a:endParaRPr lang="es-ES_tradnl">
              <a:solidFill>
                <a:srgbClr val="000000"/>
              </a:solidFill>
            </a:endParaRPr>
          </a:p>
        </p:txBody>
      </p:sp>
    </p:spTree>
    <p:extLst>
      <p:ext uri="{BB962C8B-B14F-4D97-AF65-F5344CB8AC3E}">
        <p14:creationId xmlns:p14="http://schemas.microsoft.com/office/powerpoint/2010/main" val="1009532125"/>
      </p:ext>
    </p:extLst>
  </p:cSld>
  <p:clrMapOvr>
    <a:masterClrMapping/>
  </p:clrMapOvr>
  <p:transition xmlns:p14="http://schemas.microsoft.com/office/powerpoint/2010/main">
    <p:randomBar dir="vert"/>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457200" y="274638"/>
            <a:ext cx="8229600" cy="585152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3" name="Rectangle 4"/>
          <p:cNvSpPr>
            <a:spLocks noGrp="1" noChangeArrowheads="1"/>
          </p:cNvSpPr>
          <p:nvPr>
            <p:ph type="dt" sz="half" idx="10"/>
          </p:nvPr>
        </p:nvSpPr>
        <p:spPr>
          <a:ln/>
        </p:spPr>
        <p:txBody>
          <a:bodyPr/>
          <a:lstStyle>
            <a:lvl1pPr>
              <a:defRPr/>
            </a:lvl1pPr>
          </a:lstStyle>
          <a:p>
            <a:pPr>
              <a:defRPr/>
            </a:pPr>
            <a:endParaRPr lang="es-ES_tradnl">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s-ES_tradnl">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92EB13D-59E9-4809-8F38-793A06F1C2EB}" type="slidenum">
              <a:rPr lang="es-ES_tradnl">
                <a:solidFill>
                  <a:srgbClr val="000000"/>
                </a:solidFill>
              </a:rPr>
              <a:pPr>
                <a:defRPr/>
              </a:pPr>
              <a:t>‹Nr.›</a:t>
            </a:fld>
            <a:endParaRPr lang="es-ES_tradnl">
              <a:solidFill>
                <a:srgbClr val="000000"/>
              </a:solidFill>
            </a:endParaRPr>
          </a:p>
        </p:txBody>
      </p:sp>
    </p:spTree>
    <p:extLst>
      <p:ext uri="{BB962C8B-B14F-4D97-AF65-F5344CB8AC3E}">
        <p14:creationId xmlns:p14="http://schemas.microsoft.com/office/powerpoint/2010/main" val="1234153628"/>
      </p:ext>
    </p:extLst>
  </p:cSld>
  <p:clrMapOvr>
    <a:masterClrMapping/>
  </p:clrMapOvr>
  <p:transition xmlns:p14="http://schemas.microsoft.com/office/powerpoint/2010/main">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E9ED986-97C8-4B58-973E-D00E4301D6B8}" type="datetimeFigureOut">
              <a:rPr lang="es-CL" smtClean="0"/>
              <a:t>29-09-14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49AEBA8E-986E-48B1-9365-B042BA5D691D}" type="slidenum">
              <a:rPr lang="es-CL" smtClean="0"/>
              <a:t>‹Nr.›</a:t>
            </a:fld>
            <a:endParaRPr lang="es-CL"/>
          </a:p>
        </p:txBody>
      </p:sp>
    </p:spTree>
    <p:extLst>
      <p:ext uri="{BB962C8B-B14F-4D97-AF65-F5344CB8AC3E}">
        <p14:creationId xmlns:p14="http://schemas.microsoft.com/office/powerpoint/2010/main" val="605497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1E9ED986-97C8-4B58-973E-D00E4301D6B8}" type="datetimeFigureOut">
              <a:rPr lang="es-CL" smtClean="0"/>
              <a:t>29-09-14</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49AEBA8E-986E-48B1-9365-B042BA5D691D}" type="slidenum">
              <a:rPr lang="es-CL" smtClean="0"/>
              <a:t>‹Nr.›</a:t>
            </a:fld>
            <a:endParaRPr lang="es-CL"/>
          </a:p>
        </p:txBody>
      </p:sp>
    </p:spTree>
    <p:extLst>
      <p:ext uri="{BB962C8B-B14F-4D97-AF65-F5344CB8AC3E}">
        <p14:creationId xmlns:p14="http://schemas.microsoft.com/office/powerpoint/2010/main" val="2893565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1E9ED986-97C8-4B58-973E-D00E4301D6B8}" type="datetimeFigureOut">
              <a:rPr lang="es-CL" smtClean="0"/>
              <a:t>29-09-14</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49AEBA8E-986E-48B1-9365-B042BA5D691D}" type="slidenum">
              <a:rPr lang="es-CL" smtClean="0"/>
              <a:t>‹Nr.›</a:t>
            </a:fld>
            <a:endParaRPr lang="es-CL"/>
          </a:p>
        </p:txBody>
      </p:sp>
    </p:spTree>
    <p:extLst>
      <p:ext uri="{BB962C8B-B14F-4D97-AF65-F5344CB8AC3E}">
        <p14:creationId xmlns:p14="http://schemas.microsoft.com/office/powerpoint/2010/main" val="2274736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1E9ED986-97C8-4B58-973E-D00E4301D6B8}" type="datetimeFigureOut">
              <a:rPr lang="es-CL" smtClean="0"/>
              <a:t>29-09-14</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49AEBA8E-986E-48B1-9365-B042BA5D691D}" type="slidenum">
              <a:rPr lang="es-CL" smtClean="0"/>
              <a:t>‹Nr.›</a:t>
            </a:fld>
            <a:endParaRPr lang="es-CL"/>
          </a:p>
        </p:txBody>
      </p:sp>
    </p:spTree>
    <p:extLst>
      <p:ext uri="{BB962C8B-B14F-4D97-AF65-F5344CB8AC3E}">
        <p14:creationId xmlns:p14="http://schemas.microsoft.com/office/powerpoint/2010/main" val="1381337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E9ED986-97C8-4B58-973E-D00E4301D6B8}" type="datetimeFigureOut">
              <a:rPr lang="es-CL" smtClean="0"/>
              <a:t>29-09-14</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49AEBA8E-986E-48B1-9365-B042BA5D691D}" type="slidenum">
              <a:rPr lang="es-CL" smtClean="0"/>
              <a:t>‹Nr.›</a:t>
            </a:fld>
            <a:endParaRPr lang="es-CL"/>
          </a:p>
        </p:txBody>
      </p:sp>
    </p:spTree>
    <p:extLst>
      <p:ext uri="{BB962C8B-B14F-4D97-AF65-F5344CB8AC3E}">
        <p14:creationId xmlns:p14="http://schemas.microsoft.com/office/powerpoint/2010/main" val="1671944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E9ED986-97C8-4B58-973E-D00E4301D6B8}" type="datetimeFigureOut">
              <a:rPr lang="es-CL" smtClean="0"/>
              <a:t>29-09-14</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49AEBA8E-986E-48B1-9365-B042BA5D691D}" type="slidenum">
              <a:rPr lang="es-CL" smtClean="0"/>
              <a:t>‹Nr.›</a:t>
            </a:fld>
            <a:endParaRPr lang="es-CL"/>
          </a:p>
        </p:txBody>
      </p:sp>
    </p:spTree>
    <p:extLst>
      <p:ext uri="{BB962C8B-B14F-4D97-AF65-F5344CB8AC3E}">
        <p14:creationId xmlns:p14="http://schemas.microsoft.com/office/powerpoint/2010/main" val="317619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E9ED986-97C8-4B58-973E-D00E4301D6B8}" type="datetimeFigureOut">
              <a:rPr lang="es-CL" smtClean="0"/>
              <a:t>29-09-14</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49AEBA8E-986E-48B1-9365-B042BA5D691D}" type="slidenum">
              <a:rPr lang="es-CL" smtClean="0"/>
              <a:t>‹Nr.›</a:t>
            </a:fld>
            <a:endParaRPr lang="es-CL"/>
          </a:p>
        </p:txBody>
      </p:sp>
    </p:spTree>
    <p:extLst>
      <p:ext uri="{BB962C8B-B14F-4D97-AF65-F5344CB8AC3E}">
        <p14:creationId xmlns:p14="http://schemas.microsoft.com/office/powerpoint/2010/main" val="241919631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9ED986-97C8-4B58-973E-D00E4301D6B8}" type="datetimeFigureOut">
              <a:rPr lang="es-CL" smtClean="0"/>
              <a:t>29-09-14</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AEBA8E-986E-48B1-9365-B042BA5D691D}" type="slidenum">
              <a:rPr lang="es-CL" smtClean="0"/>
              <a:t>‹Nr.›</a:t>
            </a:fld>
            <a:endParaRPr lang="es-CL"/>
          </a:p>
        </p:txBody>
      </p:sp>
    </p:spTree>
    <p:extLst>
      <p:ext uri="{BB962C8B-B14F-4D97-AF65-F5344CB8AC3E}">
        <p14:creationId xmlns:p14="http://schemas.microsoft.com/office/powerpoint/2010/main" val="11269554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5EA4"/>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_tradnl" altLang="es-CL"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_tradnl" altLang="es-CL" smtClean="0"/>
              <a:t>Haga clic para modificar el estilo de texto del patrón</a:t>
            </a:r>
          </a:p>
          <a:p>
            <a:pPr lvl="1"/>
            <a:r>
              <a:rPr lang="es-ES_tradnl" altLang="es-CL" smtClean="0"/>
              <a:t>Segundo nivel</a:t>
            </a:r>
          </a:p>
          <a:p>
            <a:pPr lvl="2"/>
            <a:r>
              <a:rPr lang="es-ES_tradnl" altLang="es-CL" smtClean="0"/>
              <a:t>Tercer nivel</a:t>
            </a:r>
          </a:p>
          <a:p>
            <a:pPr lvl="3"/>
            <a:r>
              <a:rPr lang="es-ES_tradnl" altLang="es-CL" smtClean="0"/>
              <a:t>Cuarto nivel</a:t>
            </a:r>
          </a:p>
          <a:p>
            <a:pPr lvl="4"/>
            <a:r>
              <a:rPr lang="es-ES_tradnl" altLang="es-CL"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fontAlgn="base">
              <a:spcBef>
                <a:spcPct val="0"/>
              </a:spcBef>
              <a:spcAft>
                <a:spcPct val="0"/>
              </a:spcAft>
              <a:defRPr/>
            </a:pPr>
            <a:endParaRPr lang="es-ES_tradnl">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fontAlgn="base">
              <a:spcBef>
                <a:spcPct val="0"/>
              </a:spcBef>
              <a:spcAft>
                <a:spcPct val="0"/>
              </a:spcAft>
              <a:defRPr/>
            </a:pPr>
            <a:endParaRPr lang="es-ES_tradnl">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fontAlgn="base">
              <a:spcBef>
                <a:spcPct val="0"/>
              </a:spcBef>
              <a:spcAft>
                <a:spcPct val="0"/>
              </a:spcAft>
              <a:defRPr/>
            </a:pPr>
            <a:fld id="{50DA569B-92ED-4E2E-B229-1E5A16A28221}" type="slidenum">
              <a:rPr lang="es-ES_tradnl">
                <a:solidFill>
                  <a:srgbClr val="000000"/>
                </a:solidFill>
              </a:rPr>
              <a:pPr fontAlgn="base">
                <a:spcBef>
                  <a:spcPct val="0"/>
                </a:spcBef>
                <a:spcAft>
                  <a:spcPct val="0"/>
                </a:spcAft>
                <a:defRPr/>
              </a:pPr>
              <a:t>‹Nr.›</a:t>
            </a:fld>
            <a:endParaRPr lang="es-ES_tradnl">
              <a:solidFill>
                <a:srgbClr val="000000"/>
              </a:solidFill>
            </a:endParaRPr>
          </a:p>
        </p:txBody>
      </p:sp>
    </p:spTree>
    <p:extLst>
      <p:ext uri="{BB962C8B-B14F-4D97-AF65-F5344CB8AC3E}">
        <p14:creationId xmlns:p14="http://schemas.microsoft.com/office/powerpoint/2010/main" val="12254437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xmlns:p14="http://schemas.microsoft.com/office/powerpoint/2010/main">
    <p:randomBar dir="vert"/>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jpeg"/><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jpeg"/><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 Id="rId3" Type="http://schemas.openxmlformats.org/officeDocument/2006/relationships/image" Target="../media/image5.tmp"/></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6.png"/><Relationship Id="rId3" Type="http://schemas.openxmlformats.org/officeDocument/2006/relationships/image" Target="../media/image7.tmp"/></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png"/><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8.png"/><Relationship Id="rId5" Type="http://schemas.openxmlformats.org/officeDocument/2006/relationships/hyperlink" Target="http://rgl.faa.gov/Regulatory_and_Guidance_Library/rgAdvisoryCircular.nsf/list/AC%20120-51E/$FILE/AC120-51e.pdf" TargetMode="External"/><Relationship Id="rId6" Type="http://schemas.openxmlformats.org/officeDocument/2006/relationships/hyperlink" Target="http://www.faa.gov/regulations_policies/advisory_circulars/index.cfm/go/document.information/documentID/22624" TargetMode="External"/><Relationship Id="rId7" Type="http://schemas.openxmlformats.org/officeDocument/2006/relationships/hyperlink" Target="http://flightsafety.org/aerosafety-world-magazine/march-2012/the-IHTAR-model" TargetMode="External"/><Relationship Id="rId8" Type="http://schemas.openxmlformats.org/officeDocument/2006/relationships/hyperlink" Target="http://osrm.ca/index.asp" TargetMode="External"/><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8850" name="Picture 2" descr="dgac-225"/>
          <p:cNvPicPr>
            <a:picLocks noGrp="1" noChangeAspect="1" noChangeArrowheads="1"/>
          </p:cNvPicPr>
          <p:nvPr>
            <p:ph type="clipArt" sz="half" idx="4294967295"/>
          </p:nvPr>
        </p:nvPicPr>
        <p:blipFill>
          <a:blip r:embed="rId3">
            <a:extLst>
              <a:ext uri="{28A0092B-C50C-407E-A947-70E740481C1C}">
                <a14:useLocalDpi xmlns:a14="http://schemas.microsoft.com/office/drawing/2010/main" val="0"/>
              </a:ext>
            </a:extLst>
          </a:blip>
          <a:srcRect t="31435"/>
          <a:stretch>
            <a:fillRect/>
          </a:stretch>
        </p:blipFill>
        <p:spPr>
          <a:xfrm>
            <a:off x="2484438" y="1052513"/>
            <a:ext cx="4140200" cy="4702175"/>
          </a:xfrm>
          <a:noFill/>
        </p:spPr>
      </p:pic>
    </p:spTree>
    <p:extLst>
      <p:ext uri="{BB962C8B-B14F-4D97-AF65-F5344CB8AC3E}">
        <p14:creationId xmlns:p14="http://schemas.microsoft.com/office/powerpoint/2010/main" val="221823267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115616" y="2347590"/>
            <a:ext cx="7560840" cy="1441450"/>
          </a:xfrm>
        </p:spPr>
        <p:txBody>
          <a:bodyPr rtlCol="0">
            <a:normAutofit/>
          </a:bodyPr>
          <a:lstStyle/>
          <a:p>
            <a:pPr>
              <a:defRPr/>
            </a:pPr>
            <a:r>
              <a:rPr lang="es-ES" b="1" dirty="0">
                <a:solidFill>
                  <a:srgbClr val="00337E"/>
                </a:solidFill>
                <a:latin typeface="Tahoma" pitchFamily="34" charset="0"/>
                <a:ea typeface="+mj-ea"/>
                <a:cs typeface="Tahoma" pitchFamily="34" charset="0"/>
              </a:rPr>
              <a:t>CREW RESOURCE MANAGEMENT</a:t>
            </a:r>
          </a:p>
        </p:txBody>
      </p:sp>
      <p:pic>
        <p:nvPicPr>
          <p:cNvPr id="4100" name="Picture 5" descr="01 016"/>
          <p:cNvPicPr>
            <a:picLocks noChangeAspect="1" noChangeArrowheads="1"/>
          </p:cNvPicPr>
          <p:nvPr/>
        </p:nvPicPr>
        <p:blipFill>
          <a:blip r:embed="rId2" cstate="print">
            <a:clrChange>
              <a:clrFrom>
                <a:srgbClr val="EEEFF3"/>
              </a:clrFrom>
              <a:clrTo>
                <a:srgbClr val="EEEFF3">
                  <a:alpha val="0"/>
                </a:srgbClr>
              </a:clrTo>
            </a:clrChange>
          </a:blip>
          <a:srcRect l="51341" t="29320" r="8487" b="18231"/>
          <a:stretch>
            <a:fillRect/>
          </a:stretch>
        </p:blipFill>
        <p:spPr bwMode="auto">
          <a:xfrm rot="16200000">
            <a:off x="5540459" y="2879195"/>
            <a:ext cx="3528392" cy="3331857"/>
          </a:xfrm>
          <a:prstGeom prst="rect">
            <a:avLst/>
          </a:prstGeom>
          <a:noFill/>
          <a:ln w="9525">
            <a:noFill/>
            <a:miter lim="800000"/>
            <a:headEnd/>
            <a:tailEnd/>
          </a:ln>
        </p:spPr>
      </p:pic>
      <p:sp>
        <p:nvSpPr>
          <p:cNvPr id="5" name="2 Subtítulo"/>
          <p:cNvSpPr txBox="1">
            <a:spLocks/>
          </p:cNvSpPr>
          <p:nvPr/>
        </p:nvSpPr>
        <p:spPr>
          <a:xfrm>
            <a:off x="539552" y="4797152"/>
            <a:ext cx="7992888" cy="936104"/>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s-ES" sz="2000" b="1" i="0" u="none" strike="noStrike" kern="1200" cap="none" spc="0" normalizeH="0" baseline="0" noProof="0" dirty="0" err="1" smtClean="0">
                <a:ln>
                  <a:noFill/>
                </a:ln>
                <a:solidFill>
                  <a:schemeClr val="tx1">
                    <a:tint val="75000"/>
                  </a:schemeClr>
                </a:solidFill>
                <a:effectLst/>
                <a:uLnTx/>
                <a:uFillTx/>
                <a:latin typeface="Tahoma" pitchFamily="34" charset="0"/>
                <a:cs typeface="Tahoma" pitchFamily="34" charset="0"/>
              </a:rPr>
              <a:t>Ps</a:t>
            </a:r>
            <a:r>
              <a:rPr kumimoji="0" lang="es-ES" sz="2000" b="1" i="0" u="none" strike="noStrike" kern="1200" cap="none" spc="0" normalizeH="0" baseline="0" noProof="0" dirty="0" smtClean="0">
                <a:ln>
                  <a:noFill/>
                </a:ln>
                <a:solidFill>
                  <a:schemeClr val="tx1">
                    <a:tint val="75000"/>
                  </a:schemeClr>
                </a:solidFill>
                <a:effectLst/>
                <a:uLnTx/>
                <a:uFillTx/>
                <a:latin typeface="Tahoma" pitchFamily="34" charset="0"/>
                <a:cs typeface="Tahoma" pitchFamily="34" charset="0"/>
              </a:rPr>
              <a:t>. Valeria Letelier </a:t>
            </a:r>
            <a:r>
              <a:rPr kumimoji="0" lang="es-ES" sz="2000" b="1" i="0" u="none" strike="noStrike" kern="1200" cap="none" spc="0" normalizeH="0" baseline="0" noProof="0" dirty="0" smtClean="0">
                <a:ln>
                  <a:noFill/>
                </a:ln>
                <a:solidFill>
                  <a:schemeClr val="tx1">
                    <a:tint val="75000"/>
                  </a:schemeClr>
                </a:solidFill>
                <a:effectLst/>
                <a:uLnTx/>
                <a:uFillTx/>
                <a:latin typeface="Tahoma" pitchFamily="34" charset="0"/>
                <a:cs typeface="Tahoma" pitchFamily="34" charset="0"/>
              </a:rPr>
              <a:t>Gordo</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s-ES" sz="2000" b="1" dirty="0" err="1" smtClean="0">
                <a:solidFill>
                  <a:schemeClr val="tx1">
                    <a:tint val="75000"/>
                  </a:schemeClr>
                </a:solidFill>
                <a:latin typeface="Tahoma" pitchFamily="34" charset="0"/>
                <a:cs typeface="Tahoma" pitchFamily="34" charset="0"/>
              </a:rPr>
              <a:t>vletelier@dgac.cl</a:t>
            </a:r>
            <a:endParaRPr kumimoji="0" lang="es-ES" sz="2000" b="1" i="0" u="none" strike="noStrike" kern="1200" cap="none" spc="0" normalizeH="0" baseline="0" noProof="0" dirty="0">
              <a:ln>
                <a:noFill/>
              </a:ln>
              <a:solidFill>
                <a:schemeClr val="tx1">
                  <a:tint val="75000"/>
                </a:schemeClr>
              </a:solidFill>
              <a:effectLst/>
              <a:uLnTx/>
              <a:uFillTx/>
              <a:latin typeface="Tahoma" pitchFamily="34" charset="0"/>
              <a:cs typeface="Tahoma" pitchFamily="34" charset="0"/>
            </a:endParaRPr>
          </a:p>
        </p:txBody>
      </p:sp>
      <p:sp>
        <p:nvSpPr>
          <p:cNvPr id="7" name="1 Marcador de fecha"/>
          <p:cNvSpPr>
            <a:spLocks noGrp="1"/>
          </p:cNvSpPr>
          <p:nvPr>
            <p:ph type="dt" sz="half" idx="10"/>
          </p:nvPr>
        </p:nvSpPr>
        <p:spPr>
          <a:xfrm>
            <a:off x="1332" y="6520259"/>
            <a:ext cx="2842476" cy="365125"/>
          </a:xfrm>
          <a:solidFill>
            <a:schemeClr val="tx2">
              <a:lumMod val="75000"/>
            </a:schemeClr>
          </a:solidFill>
        </p:spPr>
        <p:txBody>
          <a:bodyPr/>
          <a:lstStyle/>
          <a:p>
            <a:r>
              <a:rPr lang="es-CL" sz="1000" b="1" dirty="0" smtClean="0">
                <a:solidFill>
                  <a:schemeClr val="bg1"/>
                </a:solidFill>
                <a:latin typeface="Tahoma" pitchFamily="34" charset="0"/>
                <a:ea typeface="Tahoma" pitchFamily="34" charset="0"/>
                <a:cs typeface="Tahoma" pitchFamily="34" charset="0"/>
              </a:rPr>
              <a:t>Departamento Prevención de Accidentes</a:t>
            </a:r>
            <a:endParaRPr lang="es-CL" sz="1000" b="1" dirty="0">
              <a:solidFill>
                <a:schemeClr val="bg1"/>
              </a:solidFill>
              <a:latin typeface="Tahoma" pitchFamily="34" charset="0"/>
              <a:ea typeface="Tahoma" pitchFamily="34" charset="0"/>
              <a:cs typeface="Tahoma" pitchFamily="34" charset="0"/>
            </a:endParaRPr>
          </a:p>
        </p:txBody>
      </p:sp>
      <p:sp>
        <p:nvSpPr>
          <p:cNvPr id="8" name="3 Marcador de pie de página"/>
          <p:cNvSpPr>
            <a:spLocks noGrp="1"/>
          </p:cNvSpPr>
          <p:nvPr>
            <p:ph type="ftr" sz="quarter" idx="11"/>
          </p:nvPr>
        </p:nvSpPr>
        <p:spPr>
          <a:xfrm>
            <a:off x="2843808" y="6520259"/>
            <a:ext cx="3240360" cy="365125"/>
          </a:xfrm>
          <a:solidFill>
            <a:schemeClr val="tx2">
              <a:lumMod val="60000"/>
              <a:lumOff val="40000"/>
            </a:schemeClr>
          </a:solidFill>
        </p:spPr>
        <p:txBody>
          <a:bodyPr/>
          <a:lstStyle/>
          <a:p>
            <a:r>
              <a:rPr lang="es-MX" sz="1000" b="1" dirty="0" smtClean="0">
                <a:solidFill>
                  <a:schemeClr val="bg1"/>
                </a:solidFill>
                <a:latin typeface="Tahoma" pitchFamily="34" charset="0"/>
                <a:ea typeface="Tahoma" pitchFamily="34" charset="0"/>
                <a:cs typeface="Tahoma" pitchFamily="34" charset="0"/>
              </a:rPr>
              <a:t>CRM</a:t>
            </a:r>
            <a:endParaRPr lang="es-CL" sz="1000" b="1" dirty="0">
              <a:solidFill>
                <a:schemeClr val="bg1"/>
              </a:solidFill>
              <a:latin typeface="Tahoma" pitchFamily="34" charset="0"/>
              <a:ea typeface="Tahoma" pitchFamily="34" charset="0"/>
              <a:cs typeface="Tahoma" pitchFamily="34" charset="0"/>
            </a:endParaRPr>
          </a:p>
        </p:txBody>
      </p:sp>
      <p:sp>
        <p:nvSpPr>
          <p:cNvPr id="9" name="4 Marcador de número de diapositiva"/>
          <p:cNvSpPr>
            <a:spLocks noGrp="1"/>
          </p:cNvSpPr>
          <p:nvPr>
            <p:ph type="sldNum" sz="quarter" idx="12"/>
          </p:nvPr>
        </p:nvSpPr>
        <p:spPr>
          <a:xfrm>
            <a:off x="6084168" y="6520259"/>
            <a:ext cx="3059832" cy="365125"/>
          </a:xfrm>
          <a:solidFill>
            <a:schemeClr val="tx2">
              <a:lumMod val="40000"/>
              <a:lumOff val="60000"/>
            </a:schemeClr>
          </a:solidFill>
        </p:spPr>
        <p:txBody>
          <a:bodyPr/>
          <a:lstStyle/>
          <a:p>
            <a:pPr algn="ctr"/>
            <a:r>
              <a:rPr lang="es-CL" sz="1000" b="1" dirty="0" smtClean="0">
                <a:solidFill>
                  <a:schemeClr val="bg1"/>
                </a:solidFill>
                <a:latin typeface="Tahoma" pitchFamily="34" charset="0"/>
                <a:ea typeface="Tahoma" pitchFamily="34" charset="0"/>
                <a:cs typeface="Tahoma" pitchFamily="34" charset="0"/>
              </a:rPr>
              <a:t>Valeria Letelier G.</a:t>
            </a:r>
            <a:endParaRPr lang="es-CL" sz="1000" dirty="0"/>
          </a:p>
        </p:txBody>
      </p:sp>
      <p:pic>
        <p:nvPicPr>
          <p:cNvPr id="10" name="9 Imagen"/>
          <p:cNvPicPr>
            <a:picLocks noChangeAspect="1" noChangeArrowheads="1"/>
          </p:cNvPicPr>
          <p:nvPr/>
        </p:nvPicPr>
        <p:blipFill rotWithShape="1">
          <a:blip r:embed="rId3">
            <a:extLst>
              <a:ext uri="{28A0092B-C50C-407E-A947-70E740481C1C}">
                <a14:useLocalDpi xmlns:a14="http://schemas.microsoft.com/office/drawing/2010/main" val="0"/>
              </a:ext>
            </a:extLst>
          </a:blip>
          <a:srcRect l="3149" t="12537" r="86563" b="16946"/>
          <a:stretch/>
        </p:blipFill>
        <p:spPr bwMode="auto">
          <a:xfrm>
            <a:off x="-11969" y="-27384"/>
            <a:ext cx="983569" cy="1296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10272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2 Marcador de contenido"/>
          <p:cNvSpPr>
            <a:spLocks noGrp="1"/>
          </p:cNvSpPr>
          <p:nvPr>
            <p:ph idx="1"/>
          </p:nvPr>
        </p:nvSpPr>
        <p:spPr>
          <a:xfrm>
            <a:off x="611560" y="1916832"/>
            <a:ext cx="8013328" cy="3700463"/>
          </a:xfrm>
        </p:spPr>
        <p:txBody>
          <a:bodyPr>
            <a:normAutofit/>
          </a:bodyPr>
          <a:lstStyle/>
          <a:p>
            <a:pPr>
              <a:buClr>
                <a:srgbClr val="FFE800"/>
              </a:buClr>
              <a:buBlip>
                <a:blip r:embed="rId2"/>
              </a:buBlip>
            </a:pPr>
            <a:r>
              <a:rPr lang="en-US" dirty="0" smtClean="0">
                <a:latin typeface="Tahoma" pitchFamily="34" charset="0"/>
                <a:cs typeface="Tahoma" pitchFamily="34" charset="0"/>
              </a:rPr>
              <a:t>¿QUÉ ES </a:t>
            </a:r>
            <a:r>
              <a:rPr lang="en-US" dirty="0" smtClean="0">
                <a:latin typeface="Tahoma" pitchFamily="34" charset="0"/>
                <a:cs typeface="Tahoma" pitchFamily="34" charset="0"/>
              </a:rPr>
              <a:t>CRM y SRM? </a:t>
            </a:r>
            <a:endParaRPr lang="en-US" dirty="0" smtClean="0">
              <a:latin typeface="Tahoma" pitchFamily="34" charset="0"/>
              <a:cs typeface="Tahoma" pitchFamily="34" charset="0"/>
            </a:endParaRPr>
          </a:p>
          <a:p>
            <a:pPr>
              <a:buClr>
                <a:srgbClr val="FFE800"/>
              </a:buClr>
              <a:buBlip>
                <a:blip r:embed="rId2"/>
              </a:buBlip>
            </a:pPr>
            <a:r>
              <a:rPr lang="en-US" dirty="0" smtClean="0">
                <a:latin typeface="Tahoma" pitchFamily="34" charset="0"/>
                <a:cs typeface="Tahoma" pitchFamily="34" charset="0"/>
              </a:rPr>
              <a:t>CONCEPTOS FUNDAMENTALES </a:t>
            </a:r>
            <a:endParaRPr lang="en-US" dirty="0" smtClean="0">
              <a:latin typeface="Tahoma" pitchFamily="34" charset="0"/>
              <a:cs typeface="Tahoma" pitchFamily="34" charset="0"/>
            </a:endParaRPr>
          </a:p>
          <a:p>
            <a:pPr eaLnBrk="1" hangingPunct="1">
              <a:buClr>
                <a:srgbClr val="FFE800"/>
              </a:buClr>
              <a:buFont typeface="Arial" charset="0"/>
              <a:buBlip>
                <a:blip r:embed="rId2"/>
              </a:buBlip>
            </a:pPr>
            <a:r>
              <a:rPr lang="en-US" dirty="0" smtClean="0">
                <a:latin typeface="Tahoma" pitchFamily="34" charset="0"/>
                <a:cs typeface="Tahoma" pitchFamily="34" charset="0"/>
              </a:rPr>
              <a:t>ESTUDIO </a:t>
            </a:r>
            <a:r>
              <a:rPr lang="en-US" dirty="0" smtClean="0">
                <a:latin typeface="Tahoma" pitchFamily="34" charset="0"/>
                <a:cs typeface="Tahoma" pitchFamily="34" charset="0"/>
              </a:rPr>
              <a:t>DE CASO</a:t>
            </a:r>
          </a:p>
          <a:p>
            <a:pPr eaLnBrk="1" hangingPunct="1"/>
            <a:endParaRPr lang="en-US" dirty="0" smtClean="0"/>
          </a:p>
          <a:p>
            <a:pPr eaLnBrk="1" hangingPunct="1"/>
            <a:endParaRPr lang="en-US" dirty="0" smtClean="0"/>
          </a:p>
        </p:txBody>
      </p:sp>
      <p:sp>
        <p:nvSpPr>
          <p:cNvPr id="4" name="1 Marcador de fecha"/>
          <p:cNvSpPr>
            <a:spLocks noGrp="1"/>
          </p:cNvSpPr>
          <p:nvPr>
            <p:ph type="dt" sz="half" idx="10"/>
          </p:nvPr>
        </p:nvSpPr>
        <p:spPr>
          <a:xfrm>
            <a:off x="1332" y="6520259"/>
            <a:ext cx="2842476" cy="365125"/>
          </a:xfrm>
          <a:solidFill>
            <a:schemeClr val="tx2">
              <a:lumMod val="75000"/>
            </a:schemeClr>
          </a:solidFill>
        </p:spPr>
        <p:txBody>
          <a:bodyPr/>
          <a:lstStyle/>
          <a:p>
            <a:r>
              <a:rPr lang="es-CL" sz="1000" b="1" dirty="0" smtClean="0">
                <a:solidFill>
                  <a:schemeClr val="bg1"/>
                </a:solidFill>
                <a:latin typeface="Tahoma" pitchFamily="34" charset="0"/>
                <a:ea typeface="Tahoma" pitchFamily="34" charset="0"/>
                <a:cs typeface="Tahoma" pitchFamily="34" charset="0"/>
              </a:rPr>
              <a:t>Departamento Prevención de Accidentes</a:t>
            </a:r>
            <a:endParaRPr lang="es-CL" sz="1000" b="1" dirty="0">
              <a:solidFill>
                <a:schemeClr val="bg1"/>
              </a:solidFill>
              <a:latin typeface="Tahoma" pitchFamily="34" charset="0"/>
              <a:ea typeface="Tahoma" pitchFamily="34" charset="0"/>
              <a:cs typeface="Tahoma" pitchFamily="34" charset="0"/>
            </a:endParaRPr>
          </a:p>
        </p:txBody>
      </p:sp>
      <p:sp>
        <p:nvSpPr>
          <p:cNvPr id="5" name="3 Marcador de pie de página"/>
          <p:cNvSpPr>
            <a:spLocks noGrp="1"/>
          </p:cNvSpPr>
          <p:nvPr>
            <p:ph type="ftr" sz="quarter" idx="11"/>
          </p:nvPr>
        </p:nvSpPr>
        <p:spPr>
          <a:xfrm>
            <a:off x="2843808" y="6520259"/>
            <a:ext cx="3240360" cy="365125"/>
          </a:xfrm>
          <a:solidFill>
            <a:schemeClr val="tx2">
              <a:lumMod val="60000"/>
              <a:lumOff val="40000"/>
            </a:schemeClr>
          </a:solidFill>
        </p:spPr>
        <p:txBody>
          <a:bodyPr/>
          <a:lstStyle/>
          <a:p>
            <a:r>
              <a:rPr lang="es-MX" sz="1000" b="1" dirty="0" smtClean="0">
                <a:solidFill>
                  <a:schemeClr val="bg1"/>
                </a:solidFill>
                <a:latin typeface="Tahoma" pitchFamily="34" charset="0"/>
                <a:ea typeface="Tahoma" pitchFamily="34" charset="0"/>
                <a:cs typeface="Tahoma" pitchFamily="34" charset="0"/>
              </a:rPr>
              <a:t>CRM</a:t>
            </a:r>
            <a:endParaRPr lang="es-CL" sz="1000" b="1" dirty="0">
              <a:solidFill>
                <a:schemeClr val="bg1"/>
              </a:solidFill>
              <a:latin typeface="Tahoma" pitchFamily="34" charset="0"/>
              <a:ea typeface="Tahoma" pitchFamily="34" charset="0"/>
              <a:cs typeface="Tahoma" pitchFamily="34" charset="0"/>
            </a:endParaRPr>
          </a:p>
        </p:txBody>
      </p:sp>
      <p:sp>
        <p:nvSpPr>
          <p:cNvPr id="6" name="4 Marcador de número de diapositiva"/>
          <p:cNvSpPr>
            <a:spLocks noGrp="1"/>
          </p:cNvSpPr>
          <p:nvPr>
            <p:ph type="sldNum" sz="quarter" idx="12"/>
          </p:nvPr>
        </p:nvSpPr>
        <p:spPr>
          <a:xfrm>
            <a:off x="6084168" y="6520259"/>
            <a:ext cx="3059832" cy="365125"/>
          </a:xfrm>
          <a:solidFill>
            <a:schemeClr val="tx2">
              <a:lumMod val="40000"/>
              <a:lumOff val="60000"/>
            </a:schemeClr>
          </a:solidFill>
        </p:spPr>
        <p:txBody>
          <a:bodyPr/>
          <a:lstStyle/>
          <a:p>
            <a:pPr algn="ctr"/>
            <a:r>
              <a:rPr lang="es-CL" sz="1000" b="1" dirty="0" smtClean="0">
                <a:solidFill>
                  <a:schemeClr val="bg1"/>
                </a:solidFill>
                <a:latin typeface="Tahoma" pitchFamily="34" charset="0"/>
                <a:ea typeface="Tahoma" pitchFamily="34" charset="0"/>
                <a:cs typeface="Tahoma" pitchFamily="34" charset="0"/>
              </a:rPr>
              <a:t>Valeria Letelier G.</a:t>
            </a:r>
            <a:endParaRPr lang="es-CL" sz="1000" dirty="0"/>
          </a:p>
        </p:txBody>
      </p:sp>
      <p:pic>
        <p:nvPicPr>
          <p:cNvPr id="7" name="6 Imagen"/>
          <p:cNvPicPr>
            <a:picLocks noChangeAspect="1" noChangeArrowheads="1"/>
          </p:cNvPicPr>
          <p:nvPr/>
        </p:nvPicPr>
        <p:blipFill rotWithShape="1">
          <a:blip r:embed="rId3">
            <a:extLst>
              <a:ext uri="{28A0092B-C50C-407E-A947-70E740481C1C}">
                <a14:useLocalDpi xmlns:a14="http://schemas.microsoft.com/office/drawing/2010/main" val="0"/>
              </a:ext>
            </a:extLst>
          </a:blip>
          <a:srcRect l="3149" t="12537" r="86563" b="16946"/>
          <a:stretch/>
        </p:blipFill>
        <p:spPr bwMode="auto">
          <a:xfrm>
            <a:off x="-11969" y="-27384"/>
            <a:ext cx="983569" cy="1296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2 Subtítulo"/>
          <p:cNvSpPr txBox="1">
            <a:spLocks/>
          </p:cNvSpPr>
          <p:nvPr/>
        </p:nvSpPr>
        <p:spPr>
          <a:xfrm>
            <a:off x="1187624" y="404664"/>
            <a:ext cx="7884368" cy="10801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es-ES" sz="3600" b="1" dirty="0">
                <a:solidFill>
                  <a:srgbClr val="00337E"/>
                </a:solidFill>
                <a:latin typeface="Tahoma" pitchFamily="34" charset="0"/>
                <a:ea typeface="+mj-ea"/>
                <a:cs typeface="Tahoma" pitchFamily="34" charset="0"/>
              </a:rPr>
              <a:t>CREW RESOURCE MANAGEMENT</a:t>
            </a:r>
            <a:endParaRPr lang="es-ES" sz="3600" b="1" dirty="0">
              <a:solidFill>
                <a:srgbClr val="00337E"/>
              </a:solidFill>
              <a:latin typeface="Tahoma" pitchFamily="34" charset="0"/>
              <a:ea typeface="+mj-ea"/>
              <a:cs typeface="Tahoma" pitchFamily="34" charset="0"/>
            </a:endParaRPr>
          </a:p>
        </p:txBody>
      </p:sp>
      <p:pic>
        <p:nvPicPr>
          <p:cNvPr id="9" name="Picture 5" descr="01 016"/>
          <p:cNvPicPr>
            <a:picLocks noChangeAspect="1" noChangeArrowheads="1"/>
          </p:cNvPicPr>
          <p:nvPr/>
        </p:nvPicPr>
        <p:blipFill>
          <a:blip r:embed="rId4" cstate="print">
            <a:clrChange>
              <a:clrFrom>
                <a:srgbClr val="EEEFF3"/>
              </a:clrFrom>
              <a:clrTo>
                <a:srgbClr val="EEEFF3">
                  <a:alpha val="0"/>
                </a:srgbClr>
              </a:clrTo>
            </a:clrChange>
          </a:blip>
          <a:srcRect l="51341" t="29320" r="8487" b="18231"/>
          <a:stretch>
            <a:fillRect/>
          </a:stretch>
        </p:blipFill>
        <p:spPr bwMode="auto">
          <a:xfrm>
            <a:off x="3997483" y="1793628"/>
            <a:ext cx="5115572" cy="4830630"/>
          </a:xfrm>
          <a:prstGeom prst="rect">
            <a:avLst/>
          </a:prstGeom>
          <a:noFill/>
          <a:ln w="9525">
            <a:noFill/>
            <a:miter lim="800000"/>
            <a:headEnd/>
            <a:tailEnd/>
          </a:ln>
        </p:spPr>
      </p:pic>
    </p:spTree>
    <p:extLst>
      <p:ext uri="{BB962C8B-B14F-4D97-AF65-F5344CB8AC3E}">
        <p14:creationId xmlns:p14="http://schemas.microsoft.com/office/powerpoint/2010/main" val="37663563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3076"/>
          <p:cNvSpPr txBox="1">
            <a:spLocks noChangeArrowheads="1"/>
          </p:cNvSpPr>
          <p:nvPr/>
        </p:nvSpPr>
        <p:spPr bwMode="auto">
          <a:xfrm>
            <a:off x="1547664" y="404664"/>
            <a:ext cx="6912768" cy="584775"/>
          </a:xfrm>
          <a:prstGeom prst="rect">
            <a:avLst/>
          </a:prstGeom>
          <a:solidFill>
            <a:schemeClr val="bg1"/>
          </a:solidFill>
          <a:ln>
            <a:noFill/>
          </a:ln>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sz="3200" b="1" dirty="0">
                <a:solidFill>
                  <a:srgbClr val="00B050"/>
                </a:solidFill>
                <a:latin typeface="Tahoma" pitchFamily="34" charset="0"/>
                <a:ea typeface="Tahoma" pitchFamily="34" charset="0"/>
                <a:cs typeface="Tahoma" pitchFamily="34" charset="0"/>
              </a:rPr>
              <a:t>UNITED AIR </a:t>
            </a:r>
            <a:r>
              <a:rPr lang="es-ES" sz="3200" b="1" dirty="0" smtClean="0">
                <a:solidFill>
                  <a:srgbClr val="00B050"/>
                </a:solidFill>
                <a:latin typeface="Tahoma" pitchFamily="34" charset="0"/>
                <a:ea typeface="Tahoma" pitchFamily="34" charset="0"/>
                <a:cs typeface="Tahoma" pitchFamily="34" charset="0"/>
              </a:rPr>
              <a:t>LINES</a:t>
            </a:r>
            <a:r>
              <a:rPr lang="es-ES" sz="3200" b="1" dirty="0" smtClean="0">
                <a:latin typeface="Tahoma" pitchFamily="34" charset="0"/>
                <a:ea typeface="Tahoma" pitchFamily="34" charset="0"/>
                <a:cs typeface="Tahoma" pitchFamily="34" charset="0"/>
              </a:rPr>
              <a:t>, Vuelo 173</a:t>
            </a:r>
            <a:endParaRPr lang="es-ES" sz="3200" b="1" dirty="0">
              <a:latin typeface="Tahoma" pitchFamily="34" charset="0"/>
              <a:ea typeface="Tahoma" pitchFamily="34" charset="0"/>
              <a:cs typeface="Tahoma" pitchFamily="34" charset="0"/>
            </a:endParaRPr>
          </a:p>
        </p:txBody>
      </p:sp>
      <p:pic>
        <p:nvPicPr>
          <p:cNvPr id="8" name="4 Imagen"/>
          <p:cNvPicPr>
            <a:picLocks noChangeAspect="1" noChangeArrowheads="1"/>
          </p:cNvPicPr>
          <p:nvPr/>
        </p:nvPicPr>
        <p:blipFill rotWithShape="1">
          <a:blip r:embed="rId2">
            <a:extLst>
              <a:ext uri="{28A0092B-C50C-407E-A947-70E740481C1C}">
                <a14:useLocalDpi xmlns:a14="http://schemas.microsoft.com/office/drawing/2010/main" val="0"/>
              </a:ext>
            </a:extLst>
          </a:blip>
          <a:srcRect l="3149" t="12537" r="86563" b="16946"/>
          <a:stretch/>
        </p:blipFill>
        <p:spPr bwMode="auto">
          <a:xfrm>
            <a:off x="-11969" y="-27384"/>
            <a:ext cx="983569" cy="1296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1 Imagen" descr="Recorte de pantall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9682" y="1052736"/>
            <a:ext cx="5724646" cy="5015947"/>
          </a:xfrm>
          <a:prstGeom prst="rect">
            <a:avLst/>
          </a:prstGeom>
          <a:ln w="28575">
            <a:solidFill>
              <a:srgbClr val="FF0000"/>
            </a:solidFill>
          </a:ln>
        </p:spPr>
      </p:pic>
      <p:sp>
        <p:nvSpPr>
          <p:cNvPr id="3" name="2 CuadroTexto"/>
          <p:cNvSpPr txBox="1"/>
          <p:nvPr/>
        </p:nvSpPr>
        <p:spPr>
          <a:xfrm>
            <a:off x="323528" y="6176337"/>
            <a:ext cx="7632848" cy="276999"/>
          </a:xfrm>
          <a:prstGeom prst="rect">
            <a:avLst/>
          </a:prstGeom>
          <a:noFill/>
        </p:spPr>
        <p:txBody>
          <a:bodyPr wrap="square" rtlCol="0">
            <a:spAutoFit/>
          </a:bodyPr>
          <a:lstStyle/>
          <a:p>
            <a:r>
              <a:rPr lang="es-CL" sz="1200" dirty="0" smtClean="0">
                <a:latin typeface="Tahoma" pitchFamily="34" charset="0"/>
                <a:ea typeface="Tahoma" pitchFamily="34" charset="0"/>
                <a:cs typeface="Tahoma" pitchFamily="34" charset="0"/>
              </a:rPr>
              <a:t>Fuente: NATIONAL TRANSPORTATION SAFETY BOARD. </a:t>
            </a:r>
            <a:r>
              <a:rPr lang="es-CL" sz="1200" dirty="0" err="1" smtClean="0">
                <a:latin typeface="Tahoma" pitchFamily="34" charset="0"/>
                <a:ea typeface="Tahoma" pitchFamily="34" charset="0"/>
                <a:cs typeface="Tahoma" pitchFamily="34" charset="0"/>
              </a:rPr>
              <a:t>Aircraft</a:t>
            </a:r>
            <a:r>
              <a:rPr lang="es-CL" sz="1200" dirty="0" smtClean="0">
                <a:latin typeface="Tahoma" pitchFamily="34" charset="0"/>
                <a:ea typeface="Tahoma" pitchFamily="34" charset="0"/>
                <a:cs typeface="Tahoma" pitchFamily="34" charset="0"/>
              </a:rPr>
              <a:t> </a:t>
            </a:r>
            <a:r>
              <a:rPr lang="es-CL" sz="1200" dirty="0" err="1" smtClean="0">
                <a:latin typeface="Tahoma" pitchFamily="34" charset="0"/>
                <a:ea typeface="Tahoma" pitchFamily="34" charset="0"/>
                <a:cs typeface="Tahoma" pitchFamily="34" charset="0"/>
              </a:rPr>
              <a:t>Accident</a:t>
            </a:r>
            <a:r>
              <a:rPr lang="es-CL" sz="1200" dirty="0" smtClean="0">
                <a:latin typeface="Tahoma" pitchFamily="34" charset="0"/>
                <a:ea typeface="Tahoma" pitchFamily="34" charset="0"/>
                <a:cs typeface="Tahoma" pitchFamily="34" charset="0"/>
              </a:rPr>
              <a:t> </a:t>
            </a:r>
            <a:r>
              <a:rPr lang="es-CL" sz="1200" dirty="0" err="1" smtClean="0">
                <a:latin typeface="Tahoma" pitchFamily="34" charset="0"/>
                <a:ea typeface="Tahoma" pitchFamily="34" charset="0"/>
                <a:cs typeface="Tahoma" pitchFamily="34" charset="0"/>
              </a:rPr>
              <a:t>Report</a:t>
            </a:r>
            <a:r>
              <a:rPr lang="es-CL" sz="1200" dirty="0" smtClean="0">
                <a:latin typeface="Tahoma" pitchFamily="34" charset="0"/>
                <a:ea typeface="Tahoma" pitchFamily="34" charset="0"/>
                <a:cs typeface="Tahoma" pitchFamily="34" charset="0"/>
              </a:rPr>
              <a:t>. </a:t>
            </a:r>
            <a:r>
              <a:rPr lang="es-CL" sz="1200" b="1" dirty="0" smtClean="0">
                <a:latin typeface="Tahoma" pitchFamily="34" charset="0"/>
                <a:ea typeface="Tahoma" pitchFamily="34" charset="0"/>
                <a:cs typeface="Tahoma" pitchFamily="34" charset="0"/>
              </a:rPr>
              <a:t>DEC, 28</a:t>
            </a:r>
            <a:r>
              <a:rPr lang="es-CL" sz="1200" b="1" dirty="0">
                <a:latin typeface="Tahoma" pitchFamily="34" charset="0"/>
                <a:ea typeface="Tahoma" pitchFamily="34" charset="0"/>
                <a:cs typeface="Tahoma" pitchFamily="34" charset="0"/>
              </a:rPr>
              <a:t>, 1978</a:t>
            </a:r>
            <a:endParaRPr lang="es-CL" sz="1200" dirty="0">
              <a:latin typeface="Tahoma" pitchFamily="34" charset="0"/>
              <a:ea typeface="Tahoma" pitchFamily="34" charset="0"/>
              <a:cs typeface="Tahoma" pitchFamily="34" charset="0"/>
            </a:endParaRPr>
          </a:p>
        </p:txBody>
      </p:sp>
      <p:sp>
        <p:nvSpPr>
          <p:cNvPr id="4" name="3 Flecha derecha"/>
          <p:cNvSpPr/>
          <p:nvPr/>
        </p:nvSpPr>
        <p:spPr>
          <a:xfrm>
            <a:off x="899592" y="4869160"/>
            <a:ext cx="1368152" cy="1008112"/>
          </a:xfrm>
          <a:prstGeom prst="rightArrow">
            <a:avLst>
              <a:gd name="adj1" fmla="val 63228"/>
              <a:gd name="adj2" fmla="val 39607"/>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7" name="3 Marcador de pie de página"/>
          <p:cNvSpPr>
            <a:spLocks noGrp="1"/>
          </p:cNvSpPr>
          <p:nvPr>
            <p:ph type="ftr" sz="quarter" idx="11"/>
          </p:nvPr>
        </p:nvSpPr>
        <p:spPr>
          <a:xfrm>
            <a:off x="2843808" y="6520259"/>
            <a:ext cx="3240360" cy="365125"/>
          </a:xfrm>
          <a:solidFill>
            <a:schemeClr val="tx2">
              <a:lumMod val="60000"/>
              <a:lumOff val="40000"/>
            </a:schemeClr>
          </a:solidFill>
        </p:spPr>
        <p:txBody>
          <a:bodyPr/>
          <a:lstStyle/>
          <a:p>
            <a:r>
              <a:rPr lang="es-MX" sz="1000" b="1" dirty="0" smtClean="0">
                <a:solidFill>
                  <a:schemeClr val="bg1"/>
                </a:solidFill>
                <a:latin typeface="Tahoma" pitchFamily="34" charset="0"/>
                <a:ea typeface="Tahoma" pitchFamily="34" charset="0"/>
                <a:cs typeface="Tahoma" pitchFamily="34" charset="0"/>
              </a:rPr>
              <a:t>CRM</a:t>
            </a:r>
            <a:endParaRPr lang="es-CL" sz="1000" b="1" dirty="0">
              <a:solidFill>
                <a:schemeClr val="bg1"/>
              </a:solidFill>
              <a:latin typeface="Tahoma" pitchFamily="34" charset="0"/>
              <a:ea typeface="Tahoma" pitchFamily="34" charset="0"/>
              <a:cs typeface="Tahoma" pitchFamily="34" charset="0"/>
            </a:endParaRPr>
          </a:p>
        </p:txBody>
      </p:sp>
      <p:sp>
        <p:nvSpPr>
          <p:cNvPr id="9" name="4 Marcador de número de diapositiva"/>
          <p:cNvSpPr>
            <a:spLocks noGrp="1"/>
          </p:cNvSpPr>
          <p:nvPr>
            <p:ph type="sldNum" sz="quarter" idx="12"/>
          </p:nvPr>
        </p:nvSpPr>
        <p:spPr>
          <a:xfrm>
            <a:off x="6084168" y="6520259"/>
            <a:ext cx="3059832" cy="365125"/>
          </a:xfrm>
          <a:solidFill>
            <a:schemeClr val="tx2">
              <a:lumMod val="40000"/>
              <a:lumOff val="60000"/>
            </a:schemeClr>
          </a:solidFill>
        </p:spPr>
        <p:txBody>
          <a:bodyPr/>
          <a:lstStyle/>
          <a:p>
            <a:pPr algn="ctr"/>
            <a:r>
              <a:rPr lang="es-CL" sz="1000" b="1" dirty="0" smtClean="0">
                <a:solidFill>
                  <a:schemeClr val="bg1"/>
                </a:solidFill>
                <a:latin typeface="Tahoma" pitchFamily="34" charset="0"/>
                <a:ea typeface="Tahoma" pitchFamily="34" charset="0"/>
                <a:cs typeface="Tahoma" pitchFamily="34" charset="0"/>
              </a:rPr>
              <a:t>Valeria Letelier G.</a:t>
            </a:r>
            <a:endParaRPr lang="es-CL" sz="1000" dirty="0"/>
          </a:p>
        </p:txBody>
      </p:sp>
      <p:sp>
        <p:nvSpPr>
          <p:cNvPr id="10" name="1 Marcador de fecha"/>
          <p:cNvSpPr>
            <a:spLocks noGrp="1"/>
          </p:cNvSpPr>
          <p:nvPr>
            <p:ph type="dt" sz="half" idx="10"/>
          </p:nvPr>
        </p:nvSpPr>
        <p:spPr>
          <a:xfrm>
            <a:off x="1332" y="6520259"/>
            <a:ext cx="2842476" cy="365125"/>
          </a:xfrm>
          <a:solidFill>
            <a:schemeClr val="tx2">
              <a:lumMod val="75000"/>
            </a:schemeClr>
          </a:solidFill>
        </p:spPr>
        <p:txBody>
          <a:bodyPr/>
          <a:lstStyle/>
          <a:p>
            <a:r>
              <a:rPr lang="es-CL" sz="1000" b="1" dirty="0" smtClean="0">
                <a:solidFill>
                  <a:schemeClr val="bg1"/>
                </a:solidFill>
                <a:latin typeface="Tahoma" pitchFamily="34" charset="0"/>
                <a:ea typeface="Tahoma" pitchFamily="34" charset="0"/>
                <a:cs typeface="Tahoma" pitchFamily="34" charset="0"/>
              </a:rPr>
              <a:t>Departamento Prevención de Accidentes</a:t>
            </a:r>
            <a:endParaRPr lang="es-CL" sz="1000" b="1" dirty="0">
              <a:solidFill>
                <a:schemeClr val="bg1"/>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3225070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3 Marcador de pie de página"/>
          <p:cNvSpPr>
            <a:spLocks noGrp="1"/>
          </p:cNvSpPr>
          <p:nvPr>
            <p:ph type="ftr" sz="quarter" idx="11"/>
          </p:nvPr>
        </p:nvSpPr>
        <p:spPr>
          <a:xfrm>
            <a:off x="2843808" y="6520259"/>
            <a:ext cx="3240360" cy="365125"/>
          </a:xfrm>
          <a:solidFill>
            <a:schemeClr val="tx2">
              <a:lumMod val="60000"/>
              <a:lumOff val="40000"/>
            </a:schemeClr>
          </a:solidFill>
        </p:spPr>
        <p:txBody>
          <a:bodyPr/>
          <a:lstStyle/>
          <a:p>
            <a:r>
              <a:rPr lang="es-MX" sz="1000" b="1" dirty="0" smtClean="0">
                <a:solidFill>
                  <a:schemeClr val="bg1"/>
                </a:solidFill>
                <a:latin typeface="Tahoma" pitchFamily="34" charset="0"/>
                <a:ea typeface="Tahoma" pitchFamily="34" charset="0"/>
                <a:cs typeface="Tahoma" pitchFamily="34" charset="0"/>
              </a:rPr>
              <a:t>CRM</a:t>
            </a:r>
            <a:endParaRPr lang="es-CL" sz="1000" b="1" dirty="0">
              <a:solidFill>
                <a:schemeClr val="bg1"/>
              </a:solidFill>
              <a:latin typeface="Tahoma" pitchFamily="34" charset="0"/>
              <a:ea typeface="Tahoma" pitchFamily="34" charset="0"/>
              <a:cs typeface="Tahoma" pitchFamily="34" charset="0"/>
            </a:endParaRPr>
          </a:p>
        </p:txBody>
      </p:sp>
      <p:sp>
        <p:nvSpPr>
          <p:cNvPr id="13" name="4 Marcador de número de diapositiva"/>
          <p:cNvSpPr>
            <a:spLocks noGrp="1"/>
          </p:cNvSpPr>
          <p:nvPr>
            <p:ph type="sldNum" sz="quarter" idx="12"/>
          </p:nvPr>
        </p:nvSpPr>
        <p:spPr>
          <a:xfrm>
            <a:off x="6084168" y="6520259"/>
            <a:ext cx="3059832" cy="365125"/>
          </a:xfrm>
          <a:solidFill>
            <a:schemeClr val="tx2">
              <a:lumMod val="40000"/>
              <a:lumOff val="60000"/>
            </a:schemeClr>
          </a:solidFill>
        </p:spPr>
        <p:txBody>
          <a:bodyPr/>
          <a:lstStyle/>
          <a:p>
            <a:pPr algn="ctr"/>
            <a:r>
              <a:rPr lang="es-CL" sz="1000" b="1" dirty="0" smtClean="0">
                <a:solidFill>
                  <a:schemeClr val="bg1"/>
                </a:solidFill>
                <a:latin typeface="Tahoma" pitchFamily="34" charset="0"/>
                <a:ea typeface="Tahoma" pitchFamily="34" charset="0"/>
                <a:cs typeface="Tahoma" pitchFamily="34" charset="0"/>
              </a:rPr>
              <a:t>Valeria Letelier G.</a:t>
            </a:r>
            <a:endParaRPr lang="es-CL" sz="1000" dirty="0"/>
          </a:p>
        </p:txBody>
      </p:sp>
      <p:sp>
        <p:nvSpPr>
          <p:cNvPr id="6146" name="Rectangle 3074"/>
          <p:cNvSpPr>
            <a:spLocks noGrp="1"/>
          </p:cNvSpPr>
          <p:nvPr>
            <p:ph type="title"/>
          </p:nvPr>
        </p:nvSpPr>
        <p:spPr>
          <a:xfrm>
            <a:off x="1116012" y="188640"/>
            <a:ext cx="7128396" cy="990600"/>
          </a:xfrm>
          <a:solidFill>
            <a:schemeClr val="bg1"/>
          </a:solidFill>
        </p:spPr>
        <p:txBody>
          <a:bodyPr>
            <a:noAutofit/>
          </a:bodyPr>
          <a:lstStyle/>
          <a:p>
            <a:r>
              <a:rPr lang="es-ES" sz="3200" b="1" dirty="0" smtClean="0">
                <a:solidFill>
                  <a:srgbClr val="00337E"/>
                </a:solidFill>
                <a:latin typeface="Tahoma" pitchFamily="34" charset="0"/>
                <a:cs typeface="Tahoma" pitchFamily="34" charset="0"/>
              </a:rPr>
              <a:t>¿</a:t>
            </a:r>
            <a:r>
              <a:rPr lang="es-ES" sz="3600" b="1" dirty="0" smtClean="0">
                <a:solidFill>
                  <a:srgbClr val="00337E"/>
                </a:solidFill>
                <a:latin typeface="Tahoma" pitchFamily="34" charset="0"/>
                <a:cs typeface="Tahoma" pitchFamily="34" charset="0"/>
              </a:rPr>
              <a:t>PARA QU</a:t>
            </a:r>
            <a:r>
              <a:rPr lang="es-ES" sz="3600" b="1" dirty="0" smtClean="0">
                <a:solidFill>
                  <a:srgbClr val="00337E"/>
                </a:solidFill>
                <a:latin typeface="Tahoma" pitchFamily="34" charset="0"/>
                <a:cs typeface="Tahoma" pitchFamily="34" charset="0"/>
              </a:rPr>
              <a:t>É</a:t>
            </a:r>
            <a:r>
              <a:rPr lang="es-ES" sz="3200" b="1" dirty="0" smtClean="0">
                <a:solidFill>
                  <a:srgbClr val="00337E"/>
                </a:solidFill>
                <a:latin typeface="Tahoma" pitchFamily="34" charset="0"/>
                <a:cs typeface="Tahoma" pitchFamily="34" charset="0"/>
              </a:rPr>
              <a:t>?</a:t>
            </a:r>
            <a:endParaRPr lang="es-ES" sz="3200" b="1" dirty="0">
              <a:solidFill>
                <a:srgbClr val="00337E"/>
              </a:solidFill>
              <a:latin typeface="Tahoma" pitchFamily="34" charset="0"/>
              <a:cs typeface="Tahoma" pitchFamily="34" charset="0"/>
            </a:endParaRPr>
          </a:p>
        </p:txBody>
      </p:sp>
      <p:pic>
        <p:nvPicPr>
          <p:cNvPr id="8" name="4 Imagen"/>
          <p:cNvPicPr>
            <a:picLocks noChangeAspect="1" noChangeArrowheads="1"/>
          </p:cNvPicPr>
          <p:nvPr/>
        </p:nvPicPr>
        <p:blipFill rotWithShape="1">
          <a:blip r:embed="rId2" cstate="screen">
            <a:extLst>
              <a:ext uri="{28A0092B-C50C-407E-A947-70E740481C1C}">
                <a14:useLocalDpi xmlns:a14="http://schemas.microsoft.com/office/drawing/2010/main" val="0"/>
              </a:ext>
            </a:extLst>
          </a:blip>
          <a:srcRect l="3149" t="12537" r="86563" b="16946"/>
          <a:stretch/>
        </p:blipFill>
        <p:spPr bwMode="auto">
          <a:xfrm>
            <a:off x="-11969" y="-27384"/>
            <a:ext cx="983569" cy="1296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1 Marcador de fecha"/>
          <p:cNvSpPr>
            <a:spLocks noGrp="1"/>
          </p:cNvSpPr>
          <p:nvPr>
            <p:ph type="dt" sz="half" idx="10"/>
          </p:nvPr>
        </p:nvSpPr>
        <p:spPr>
          <a:xfrm>
            <a:off x="1332" y="6520259"/>
            <a:ext cx="2842476" cy="365125"/>
          </a:xfrm>
          <a:solidFill>
            <a:schemeClr val="tx2">
              <a:lumMod val="75000"/>
            </a:schemeClr>
          </a:solidFill>
        </p:spPr>
        <p:txBody>
          <a:bodyPr/>
          <a:lstStyle/>
          <a:p>
            <a:r>
              <a:rPr lang="es-CL" sz="1000" b="1" dirty="0" smtClean="0">
                <a:solidFill>
                  <a:schemeClr val="bg1"/>
                </a:solidFill>
                <a:latin typeface="Tahoma" pitchFamily="34" charset="0"/>
                <a:ea typeface="Tahoma" pitchFamily="34" charset="0"/>
                <a:cs typeface="Tahoma" pitchFamily="34" charset="0"/>
              </a:rPr>
              <a:t>Departamento Prevención de Accidentes</a:t>
            </a:r>
            <a:endParaRPr lang="es-CL" sz="1000" b="1" dirty="0">
              <a:solidFill>
                <a:schemeClr val="bg1"/>
              </a:solidFill>
              <a:latin typeface="Tahoma" pitchFamily="34" charset="0"/>
              <a:ea typeface="Tahoma" pitchFamily="34" charset="0"/>
              <a:cs typeface="Tahoma" pitchFamily="34" charset="0"/>
            </a:endParaRPr>
          </a:p>
        </p:txBody>
      </p:sp>
      <p:sp>
        <p:nvSpPr>
          <p:cNvPr id="15" name="14 Flecha derecha"/>
          <p:cNvSpPr/>
          <p:nvPr/>
        </p:nvSpPr>
        <p:spPr>
          <a:xfrm rot="5400000">
            <a:off x="3743908" y="3897052"/>
            <a:ext cx="900100" cy="1188132"/>
          </a:xfrm>
          <a:prstGeom prst="rightArrow">
            <a:avLst>
              <a:gd name="adj1" fmla="val 61840"/>
              <a:gd name="adj2" fmla="val 50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prstClr val="white"/>
              </a:solidFill>
            </a:endParaRPr>
          </a:p>
        </p:txBody>
      </p:sp>
      <p:pic>
        <p:nvPicPr>
          <p:cNvPr id="2" name="1 Imagen" descr="Recorte de pantalla"/>
          <p:cNvPicPr>
            <a:picLocks noChangeAspect="1"/>
          </p:cNvPicPr>
          <p:nvPr/>
        </p:nvPicPr>
        <p:blipFill rotWithShape="1">
          <a:blip r:embed="rId3">
            <a:extLst>
              <a:ext uri="{28A0092B-C50C-407E-A947-70E740481C1C}">
                <a14:useLocalDpi xmlns:a14="http://schemas.microsoft.com/office/drawing/2010/main" val="0"/>
              </a:ext>
            </a:extLst>
          </a:blip>
          <a:srcRect l="1479" t="1951" r="1376" b="2647"/>
          <a:stretch/>
        </p:blipFill>
        <p:spPr>
          <a:xfrm>
            <a:off x="1486909" y="1052736"/>
            <a:ext cx="6109427" cy="3960440"/>
          </a:xfrm>
          <a:prstGeom prst="rect">
            <a:avLst/>
          </a:prstGeom>
        </p:spPr>
      </p:pic>
      <p:sp>
        <p:nvSpPr>
          <p:cNvPr id="16" name="Rectangle 1044"/>
          <p:cNvSpPr>
            <a:spLocks noChangeArrowheads="1"/>
          </p:cNvSpPr>
          <p:nvPr/>
        </p:nvSpPr>
        <p:spPr bwMode="auto">
          <a:xfrm>
            <a:off x="4925714" y="4882758"/>
            <a:ext cx="3341539" cy="274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0488" tIns="44450" rIns="90488" bIns="44450">
            <a:spAutoFit/>
          </a:bodyPr>
          <a:lstStyle/>
          <a:p>
            <a:pPr eaLnBrk="0" hangingPunct="0"/>
            <a:r>
              <a:rPr lang="en-US" sz="1200" b="1" dirty="0" err="1" smtClean="0">
                <a:solidFill>
                  <a:srgbClr val="00006A"/>
                </a:solidFill>
                <a:latin typeface="Tahoma" pitchFamily="34" charset="0"/>
              </a:rPr>
              <a:t>Fuente</a:t>
            </a:r>
            <a:r>
              <a:rPr lang="en-US" sz="1200" b="1" dirty="0" smtClean="0">
                <a:solidFill>
                  <a:srgbClr val="00006A"/>
                </a:solidFill>
                <a:latin typeface="Tahoma" pitchFamily="34" charset="0"/>
              </a:rPr>
              <a:t>: FAA, Human Factors Addendum</a:t>
            </a:r>
            <a:endParaRPr lang="en-US" sz="1200" b="1" dirty="0">
              <a:solidFill>
                <a:srgbClr val="00006A"/>
              </a:solidFill>
              <a:latin typeface="Tahoma" pitchFamily="34" charset="0"/>
            </a:endParaRPr>
          </a:p>
        </p:txBody>
      </p:sp>
      <p:sp>
        <p:nvSpPr>
          <p:cNvPr id="10" name="Text Box 3076"/>
          <p:cNvSpPr txBox="1">
            <a:spLocks noChangeArrowheads="1"/>
          </p:cNvSpPr>
          <p:nvPr/>
        </p:nvSpPr>
        <p:spPr bwMode="auto">
          <a:xfrm>
            <a:off x="182416" y="5229200"/>
            <a:ext cx="9192841" cy="461665"/>
          </a:xfrm>
          <a:prstGeom prst="rect">
            <a:avLst/>
          </a:prstGeom>
          <a:solidFill>
            <a:schemeClr val="bg1"/>
          </a:solidFill>
          <a:ln>
            <a:noFill/>
          </a:ln>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sz="2400" b="1" dirty="0" smtClean="0">
                <a:latin typeface="Tahoma" pitchFamily="34" charset="0"/>
              </a:rPr>
              <a:t>CONCLUSIÓN: </a:t>
            </a:r>
            <a:r>
              <a:rPr lang="es-ES" sz="2400" b="1" dirty="0">
                <a:latin typeface="Tahoma" pitchFamily="34" charset="0"/>
              </a:rPr>
              <a:t>LA CAUSA SE DEBIÓ AL  ERROR HUMANO</a:t>
            </a:r>
          </a:p>
        </p:txBody>
      </p:sp>
      <p:sp>
        <p:nvSpPr>
          <p:cNvPr id="14" name="13 CuadroTexto"/>
          <p:cNvSpPr txBox="1"/>
          <p:nvPr/>
        </p:nvSpPr>
        <p:spPr>
          <a:xfrm>
            <a:off x="4499992" y="5417929"/>
            <a:ext cx="4536504" cy="1323439"/>
          </a:xfrm>
          <a:prstGeom prst="rect">
            <a:avLst/>
          </a:prstGeom>
          <a:noFill/>
        </p:spPr>
        <p:txBody>
          <a:bodyPr wrap="square" rtlCol="0">
            <a:spAutoFit/>
            <a:scene3d>
              <a:camera prst="isometricOffAxis2Left"/>
              <a:lightRig rig="threePt" dir="t"/>
            </a:scene3d>
          </a:bodyPr>
          <a:lstStyle/>
          <a:p>
            <a:r>
              <a:rPr lang="es-MX" sz="8000" b="1" dirty="0" smtClean="0">
                <a:solidFill>
                  <a:srgbClr val="FF0000"/>
                </a:solidFill>
                <a:effectLst>
                  <a:reflection blurRad="6350" stA="60000" endA="900" endPos="60000" dist="29997" dir="5400000" sy="-100000" algn="bl" rotWithShape="0"/>
                </a:effectLst>
                <a:latin typeface="Tahoma" pitchFamily="34" charset="0"/>
                <a:ea typeface="Tahoma" pitchFamily="34" charset="0"/>
                <a:cs typeface="Tahoma" pitchFamily="34" charset="0"/>
              </a:rPr>
              <a:t>70-80%</a:t>
            </a:r>
            <a:endParaRPr lang="es-CL" sz="8000" b="1" dirty="0">
              <a:solidFill>
                <a:srgbClr val="FF0000"/>
              </a:solidFill>
              <a:effectLst>
                <a:reflection blurRad="6350" stA="60000" endA="900" endPos="60000" dist="29997" dir="5400000" sy="-100000" algn="bl" rotWithShape="0"/>
              </a:effectLst>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7648895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0" grpId="0" animBg="1"/>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31 Imagen"/>
          <p:cNvPicPr>
            <a:picLocks noChangeAspect="1" noChangeArrowheads="1"/>
          </p:cNvPicPr>
          <p:nvPr/>
        </p:nvPicPr>
        <p:blipFill rotWithShape="1">
          <a:blip r:embed="rId3">
            <a:extLst>
              <a:ext uri="{28A0092B-C50C-407E-A947-70E740481C1C}">
                <a14:useLocalDpi xmlns:a14="http://schemas.microsoft.com/office/drawing/2010/main" val="0"/>
              </a:ext>
            </a:extLst>
          </a:blip>
          <a:srcRect l="3149" t="12537" r="86563" b="16946"/>
          <a:stretch/>
        </p:blipFill>
        <p:spPr bwMode="auto">
          <a:xfrm>
            <a:off x="-11969" y="-27384"/>
            <a:ext cx="983569" cy="1296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85474" name="AutoShape 2"/>
          <p:cNvSpPr>
            <a:spLocks noChangeArrowheads="1"/>
          </p:cNvSpPr>
          <p:nvPr/>
        </p:nvSpPr>
        <p:spPr bwMode="auto">
          <a:xfrm>
            <a:off x="3635375" y="2492921"/>
            <a:ext cx="3024188" cy="1871663"/>
          </a:xfrm>
          <a:prstGeom prst="roundRect">
            <a:avLst>
              <a:gd name="adj" fmla="val 16667"/>
            </a:avLst>
          </a:prstGeom>
          <a:solidFill>
            <a:schemeClr val="accent1"/>
          </a:solidFill>
          <a:ln w="9525">
            <a:round/>
            <a:headEnd/>
            <a:tailEnd/>
          </a:ln>
          <a:effectLst/>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s-ES"/>
          </a:p>
        </p:txBody>
      </p:sp>
      <p:sp>
        <p:nvSpPr>
          <p:cNvPr id="1385475" name="Text Box 3"/>
          <p:cNvSpPr txBox="1">
            <a:spLocks noChangeArrowheads="1"/>
          </p:cNvSpPr>
          <p:nvPr/>
        </p:nvSpPr>
        <p:spPr bwMode="auto">
          <a:xfrm>
            <a:off x="3924300" y="2708821"/>
            <a:ext cx="2519363" cy="1446550"/>
          </a:xfrm>
          <a:prstGeom prst="rect">
            <a:avLst/>
          </a:prstGeom>
          <a:noFill/>
          <a:ln w="9525">
            <a:noFill/>
            <a:miter lim="800000"/>
            <a:headEnd/>
            <a:tailEnd/>
          </a:ln>
          <a:effectLst/>
        </p:spPr>
        <p:txBody>
          <a:bodyPr>
            <a:spAutoFit/>
          </a:bodyPr>
          <a:lstStyle/>
          <a:p>
            <a:pPr algn="ctr">
              <a:spcBef>
                <a:spcPct val="50000"/>
              </a:spcBef>
            </a:pPr>
            <a:r>
              <a:rPr lang="es-ES" sz="2800" dirty="0">
                <a:solidFill>
                  <a:schemeClr val="bg1"/>
                </a:solidFill>
                <a:latin typeface="Tahoma" pitchFamily="34" charset="0"/>
                <a:ea typeface="Tahoma" pitchFamily="34" charset="0"/>
                <a:cs typeface="Tahoma" pitchFamily="34" charset="0"/>
              </a:rPr>
              <a:t>Componentes básicos </a:t>
            </a:r>
            <a:r>
              <a:rPr lang="es-ES" sz="2800" dirty="0" smtClean="0">
                <a:solidFill>
                  <a:schemeClr val="bg1"/>
                </a:solidFill>
                <a:latin typeface="Tahoma" pitchFamily="34" charset="0"/>
                <a:ea typeface="Tahoma" pitchFamily="34" charset="0"/>
                <a:cs typeface="Tahoma" pitchFamily="34" charset="0"/>
              </a:rPr>
              <a:t>de </a:t>
            </a:r>
            <a:r>
              <a:rPr lang="es-ES" sz="3200" dirty="0">
                <a:solidFill>
                  <a:schemeClr val="bg1"/>
                </a:solidFill>
                <a:latin typeface="Tahoma" pitchFamily="34" charset="0"/>
                <a:ea typeface="Tahoma" pitchFamily="34" charset="0"/>
                <a:cs typeface="Tahoma" pitchFamily="34" charset="0"/>
              </a:rPr>
              <a:t>C</a:t>
            </a:r>
            <a:r>
              <a:rPr lang="es-ES" sz="3200" dirty="0" smtClean="0">
                <a:solidFill>
                  <a:schemeClr val="bg1"/>
                </a:solidFill>
                <a:latin typeface="Tahoma" pitchFamily="34" charset="0"/>
                <a:ea typeface="Tahoma" pitchFamily="34" charset="0"/>
                <a:cs typeface="Tahoma" pitchFamily="34" charset="0"/>
              </a:rPr>
              <a:t>RM</a:t>
            </a:r>
            <a:endParaRPr lang="es-ES" sz="3200" dirty="0">
              <a:solidFill>
                <a:schemeClr val="bg1"/>
              </a:solidFill>
              <a:latin typeface="Tahoma" pitchFamily="34" charset="0"/>
              <a:ea typeface="Tahoma" pitchFamily="34" charset="0"/>
              <a:cs typeface="Tahoma" pitchFamily="34" charset="0"/>
            </a:endParaRPr>
          </a:p>
        </p:txBody>
      </p:sp>
      <p:grpSp>
        <p:nvGrpSpPr>
          <p:cNvPr id="2" name="Group 4"/>
          <p:cNvGrpSpPr>
            <a:grpSpLocks/>
          </p:cNvGrpSpPr>
          <p:nvPr/>
        </p:nvGrpSpPr>
        <p:grpSpPr bwMode="auto">
          <a:xfrm>
            <a:off x="3924300" y="1052389"/>
            <a:ext cx="1655763" cy="864270"/>
            <a:chOff x="2472" y="765"/>
            <a:chExt cx="1043" cy="624"/>
          </a:xfrm>
        </p:grpSpPr>
        <p:sp>
          <p:nvSpPr>
            <p:cNvPr id="1385477" name="AutoShape 5"/>
            <p:cNvSpPr>
              <a:spLocks noChangeArrowheads="1"/>
            </p:cNvSpPr>
            <p:nvPr/>
          </p:nvSpPr>
          <p:spPr bwMode="auto">
            <a:xfrm rot="10800000">
              <a:off x="2472" y="765"/>
              <a:ext cx="1043" cy="624"/>
            </a:xfrm>
            <a:prstGeom prst="wedgeRectCallout">
              <a:avLst>
                <a:gd name="adj1" fmla="val 815"/>
                <a:gd name="adj2" fmla="val -137977"/>
              </a:avLst>
            </a:prstGeom>
            <a:solidFill>
              <a:srgbClr val="FF6600"/>
            </a:solidFill>
            <a:ln w="9525">
              <a:solidFill>
                <a:schemeClr val="tx1"/>
              </a:solidFill>
              <a:miter lim="800000"/>
              <a:headEnd/>
              <a:tailEnd/>
            </a:ln>
            <a:effectLst/>
          </p:spPr>
          <p:txBody>
            <a:bodyPr rot="10800000"/>
            <a:lstStyle/>
            <a:p>
              <a:pPr algn="ctr"/>
              <a:endParaRPr lang="es-ES">
                <a:latin typeface="Arial" pitchFamily="34" charset="0"/>
              </a:endParaRPr>
            </a:p>
          </p:txBody>
        </p:sp>
        <p:sp>
          <p:nvSpPr>
            <p:cNvPr id="1385478" name="Text Box 6"/>
            <p:cNvSpPr txBox="1">
              <a:spLocks noChangeArrowheads="1"/>
            </p:cNvSpPr>
            <p:nvPr/>
          </p:nvSpPr>
          <p:spPr bwMode="auto">
            <a:xfrm>
              <a:off x="2517" y="974"/>
              <a:ext cx="953" cy="233"/>
            </a:xfrm>
            <a:prstGeom prst="rect">
              <a:avLst/>
            </a:prstGeom>
            <a:solidFill>
              <a:srgbClr val="FF6600"/>
            </a:solidFill>
            <a:ln w="9525" algn="ctr">
              <a:noFill/>
              <a:miter lim="800000"/>
              <a:headEnd/>
              <a:tailEnd/>
            </a:ln>
            <a:effectLst/>
          </p:spPr>
          <p:txBody>
            <a:bodyPr wrap="square">
              <a:spAutoFit/>
            </a:bodyPr>
            <a:lstStyle/>
            <a:p>
              <a:pPr algn="ctr">
                <a:spcBef>
                  <a:spcPct val="50000"/>
                </a:spcBef>
              </a:pPr>
              <a:r>
                <a:rPr lang="es-MX" b="1" dirty="0" smtClean="0">
                  <a:solidFill>
                    <a:schemeClr val="bg1"/>
                  </a:solidFill>
                  <a:latin typeface="Tahoma" pitchFamily="34" charset="0"/>
                  <a:ea typeface="Tahoma" pitchFamily="34" charset="0"/>
                  <a:cs typeface="Tahoma" pitchFamily="34" charset="0"/>
                </a:rPr>
                <a:t>Liderazgo</a:t>
              </a:r>
              <a:endParaRPr lang="es-ES" b="1" dirty="0">
                <a:solidFill>
                  <a:schemeClr val="bg1"/>
                </a:solidFill>
                <a:latin typeface="Tahoma" pitchFamily="34" charset="0"/>
                <a:ea typeface="Tahoma" pitchFamily="34" charset="0"/>
                <a:cs typeface="Tahoma" pitchFamily="34" charset="0"/>
              </a:endParaRPr>
            </a:p>
          </p:txBody>
        </p:sp>
      </p:grpSp>
      <p:grpSp>
        <p:nvGrpSpPr>
          <p:cNvPr id="4" name="Group 10"/>
          <p:cNvGrpSpPr>
            <a:grpSpLocks/>
          </p:cNvGrpSpPr>
          <p:nvPr/>
        </p:nvGrpSpPr>
        <p:grpSpPr bwMode="auto">
          <a:xfrm>
            <a:off x="611560" y="2348880"/>
            <a:ext cx="1873250" cy="1008062"/>
            <a:chOff x="521" y="2523"/>
            <a:chExt cx="1180" cy="907"/>
          </a:xfrm>
        </p:grpSpPr>
        <p:sp>
          <p:nvSpPr>
            <p:cNvPr id="1385483" name="AutoShape 11"/>
            <p:cNvSpPr>
              <a:spLocks noChangeArrowheads="1"/>
            </p:cNvSpPr>
            <p:nvPr/>
          </p:nvSpPr>
          <p:spPr bwMode="auto">
            <a:xfrm rot="10800000">
              <a:off x="567" y="2523"/>
              <a:ext cx="1043" cy="907"/>
            </a:xfrm>
            <a:prstGeom prst="wedgeRectCallout">
              <a:avLst>
                <a:gd name="adj1" fmla="val -130730"/>
                <a:gd name="adj2" fmla="val 5740"/>
              </a:avLst>
            </a:prstGeom>
            <a:solidFill>
              <a:schemeClr val="accent1"/>
            </a:solidFill>
            <a:ln w="9525">
              <a:solidFill>
                <a:schemeClr val="tx1"/>
              </a:solidFill>
              <a:miter lim="800000"/>
              <a:headEnd/>
              <a:tailEnd/>
            </a:ln>
            <a:effectLst/>
          </p:spPr>
          <p:txBody>
            <a:bodyPr rot="10800000"/>
            <a:lstStyle/>
            <a:p>
              <a:pPr algn="ctr"/>
              <a:endParaRPr lang="es-ES">
                <a:latin typeface="Arial" pitchFamily="34" charset="0"/>
              </a:endParaRPr>
            </a:p>
          </p:txBody>
        </p:sp>
        <p:sp>
          <p:nvSpPr>
            <p:cNvPr id="1385484" name="Text Box 12"/>
            <p:cNvSpPr txBox="1">
              <a:spLocks noChangeArrowheads="1"/>
            </p:cNvSpPr>
            <p:nvPr/>
          </p:nvSpPr>
          <p:spPr bwMode="auto">
            <a:xfrm>
              <a:off x="521" y="2557"/>
              <a:ext cx="1180" cy="526"/>
            </a:xfrm>
            <a:prstGeom prst="rect">
              <a:avLst/>
            </a:prstGeom>
            <a:noFill/>
            <a:ln w="9525" algn="ctr">
              <a:noFill/>
              <a:miter lim="800000"/>
              <a:headEnd/>
              <a:tailEnd/>
            </a:ln>
            <a:effectLst/>
          </p:spPr>
          <p:txBody>
            <a:bodyPr>
              <a:spAutoFit/>
            </a:bodyPr>
            <a:lstStyle/>
            <a:p>
              <a:pPr algn="ctr">
                <a:spcBef>
                  <a:spcPct val="50000"/>
                </a:spcBef>
              </a:pPr>
              <a:r>
                <a:rPr lang="es-MX" sz="1600" b="1" dirty="0">
                  <a:latin typeface="Tahoma" pitchFamily="34" charset="0"/>
                  <a:ea typeface="Tahoma" pitchFamily="34" charset="0"/>
                  <a:cs typeface="Tahoma" pitchFamily="34" charset="0"/>
                </a:rPr>
                <a:t>Gestión del Error</a:t>
              </a:r>
              <a:endParaRPr lang="es-ES" sz="1600" b="1" dirty="0">
                <a:latin typeface="Tahoma" pitchFamily="34" charset="0"/>
                <a:ea typeface="Tahoma" pitchFamily="34" charset="0"/>
                <a:cs typeface="Tahoma" pitchFamily="34" charset="0"/>
              </a:endParaRPr>
            </a:p>
          </p:txBody>
        </p:sp>
      </p:grpSp>
      <p:grpSp>
        <p:nvGrpSpPr>
          <p:cNvPr id="5" name="Group 13"/>
          <p:cNvGrpSpPr>
            <a:grpSpLocks/>
          </p:cNvGrpSpPr>
          <p:nvPr/>
        </p:nvGrpSpPr>
        <p:grpSpPr bwMode="auto">
          <a:xfrm>
            <a:off x="467544" y="3717032"/>
            <a:ext cx="2162175" cy="1081087"/>
            <a:chOff x="793" y="3363"/>
            <a:chExt cx="1362" cy="845"/>
          </a:xfrm>
        </p:grpSpPr>
        <p:sp>
          <p:nvSpPr>
            <p:cNvPr id="1385486" name="AutoShape 14"/>
            <p:cNvSpPr>
              <a:spLocks noChangeArrowheads="1"/>
            </p:cNvSpPr>
            <p:nvPr/>
          </p:nvSpPr>
          <p:spPr bwMode="auto">
            <a:xfrm rot="10800000">
              <a:off x="839" y="3363"/>
              <a:ext cx="1315" cy="845"/>
            </a:xfrm>
            <a:prstGeom prst="wedgeRectCallout">
              <a:avLst>
                <a:gd name="adj1" fmla="val -105793"/>
                <a:gd name="adj2" fmla="val 61119"/>
              </a:avLst>
            </a:prstGeom>
            <a:solidFill>
              <a:srgbClr val="FF9900"/>
            </a:solidFill>
            <a:ln w="9525">
              <a:solidFill>
                <a:schemeClr val="tx1"/>
              </a:solidFill>
              <a:miter lim="800000"/>
              <a:headEnd/>
              <a:tailEnd/>
            </a:ln>
            <a:effectLst/>
          </p:spPr>
          <p:txBody>
            <a:bodyPr rot="10800000"/>
            <a:lstStyle/>
            <a:p>
              <a:pPr algn="ctr"/>
              <a:endParaRPr lang="es-ES">
                <a:latin typeface="Arial" pitchFamily="34" charset="0"/>
              </a:endParaRPr>
            </a:p>
          </p:txBody>
        </p:sp>
        <p:sp>
          <p:nvSpPr>
            <p:cNvPr id="1385487" name="Text Box 15"/>
            <p:cNvSpPr txBox="1">
              <a:spLocks noChangeArrowheads="1"/>
            </p:cNvSpPr>
            <p:nvPr/>
          </p:nvSpPr>
          <p:spPr bwMode="auto">
            <a:xfrm>
              <a:off x="793" y="3459"/>
              <a:ext cx="1362" cy="505"/>
            </a:xfrm>
            <a:prstGeom prst="rect">
              <a:avLst/>
            </a:prstGeom>
            <a:noFill/>
            <a:ln w="9525" algn="ctr">
              <a:noFill/>
              <a:miter lim="800000"/>
              <a:headEnd/>
              <a:tailEnd/>
            </a:ln>
            <a:effectLst/>
          </p:spPr>
          <p:txBody>
            <a:bodyPr>
              <a:spAutoFit/>
            </a:bodyPr>
            <a:lstStyle/>
            <a:p>
              <a:pPr algn="ctr">
                <a:spcBef>
                  <a:spcPct val="50000"/>
                </a:spcBef>
              </a:pPr>
              <a:r>
                <a:rPr lang="es-MX" b="1" dirty="0" smtClean="0">
                  <a:latin typeface="Tahoma" pitchFamily="34" charset="0"/>
                  <a:ea typeface="Tahoma" pitchFamily="34" charset="0"/>
                  <a:cs typeface="Tahoma" pitchFamily="34" charset="0"/>
                </a:rPr>
                <a:t>Toma de Decisiones</a:t>
              </a:r>
              <a:endParaRPr lang="es-ES" sz="1600" b="1" dirty="0">
                <a:latin typeface="Tahoma" pitchFamily="34" charset="0"/>
                <a:ea typeface="Tahoma" pitchFamily="34" charset="0"/>
                <a:cs typeface="Tahoma" pitchFamily="34" charset="0"/>
              </a:endParaRPr>
            </a:p>
          </p:txBody>
        </p:sp>
      </p:grpSp>
      <p:grpSp>
        <p:nvGrpSpPr>
          <p:cNvPr id="6" name="Group 16"/>
          <p:cNvGrpSpPr>
            <a:grpSpLocks/>
          </p:cNvGrpSpPr>
          <p:nvPr/>
        </p:nvGrpSpPr>
        <p:grpSpPr bwMode="auto">
          <a:xfrm>
            <a:off x="2627784" y="5157192"/>
            <a:ext cx="1873250" cy="792163"/>
            <a:chOff x="2336" y="3566"/>
            <a:chExt cx="1180" cy="499"/>
          </a:xfrm>
        </p:grpSpPr>
        <p:sp>
          <p:nvSpPr>
            <p:cNvPr id="1385489" name="AutoShape 17"/>
            <p:cNvSpPr>
              <a:spLocks noChangeArrowheads="1"/>
            </p:cNvSpPr>
            <p:nvPr/>
          </p:nvSpPr>
          <p:spPr bwMode="auto">
            <a:xfrm rot="10800000">
              <a:off x="2381" y="3566"/>
              <a:ext cx="1043" cy="499"/>
            </a:xfrm>
            <a:prstGeom prst="wedgeRectCallout">
              <a:avLst>
                <a:gd name="adj1" fmla="val -39977"/>
                <a:gd name="adj2" fmla="val 175045"/>
              </a:avLst>
            </a:prstGeom>
            <a:solidFill>
              <a:schemeClr val="tx1"/>
            </a:solidFill>
            <a:ln w="9525">
              <a:solidFill>
                <a:schemeClr val="tx1"/>
              </a:solidFill>
              <a:miter lim="800000"/>
              <a:headEnd/>
              <a:tailEnd/>
            </a:ln>
            <a:effectLst/>
          </p:spPr>
          <p:txBody>
            <a:bodyPr rot="10800000"/>
            <a:lstStyle/>
            <a:p>
              <a:pPr algn="ctr"/>
              <a:endParaRPr lang="es-ES">
                <a:latin typeface="Arial" pitchFamily="34" charset="0"/>
              </a:endParaRPr>
            </a:p>
          </p:txBody>
        </p:sp>
        <p:sp>
          <p:nvSpPr>
            <p:cNvPr id="1385490" name="Text Box 18"/>
            <p:cNvSpPr txBox="1">
              <a:spLocks noChangeArrowheads="1"/>
            </p:cNvSpPr>
            <p:nvPr/>
          </p:nvSpPr>
          <p:spPr bwMode="auto">
            <a:xfrm>
              <a:off x="2336" y="3612"/>
              <a:ext cx="1180" cy="368"/>
            </a:xfrm>
            <a:prstGeom prst="rect">
              <a:avLst/>
            </a:prstGeom>
            <a:noFill/>
            <a:ln w="9525" algn="ctr">
              <a:noFill/>
              <a:miter lim="800000"/>
              <a:headEnd/>
              <a:tailEnd/>
            </a:ln>
            <a:effectLst/>
          </p:spPr>
          <p:txBody>
            <a:bodyPr>
              <a:spAutoFit/>
            </a:bodyPr>
            <a:lstStyle/>
            <a:p>
              <a:pPr algn="ctr">
                <a:spcBef>
                  <a:spcPct val="50000"/>
                </a:spcBef>
              </a:pPr>
              <a:r>
                <a:rPr lang="es-MX" sz="1600" b="1" dirty="0">
                  <a:solidFill>
                    <a:schemeClr val="bg1"/>
                  </a:solidFill>
                  <a:latin typeface="Tahoma" pitchFamily="34" charset="0"/>
                  <a:ea typeface="Tahoma" pitchFamily="34" charset="0"/>
                  <a:cs typeface="Tahoma" pitchFamily="34" charset="0"/>
                </a:rPr>
                <a:t>Resolución de C</a:t>
              </a:r>
              <a:r>
                <a:rPr lang="es-MX" sz="1600" b="1" dirty="0" smtClean="0">
                  <a:solidFill>
                    <a:schemeClr val="bg1"/>
                  </a:solidFill>
                  <a:latin typeface="Tahoma" pitchFamily="34" charset="0"/>
                  <a:ea typeface="Tahoma" pitchFamily="34" charset="0"/>
                  <a:cs typeface="Tahoma" pitchFamily="34" charset="0"/>
                </a:rPr>
                <a:t>onflictos</a:t>
              </a:r>
              <a:endParaRPr lang="es-ES" sz="1600" b="1" dirty="0">
                <a:solidFill>
                  <a:schemeClr val="bg1"/>
                </a:solidFill>
                <a:latin typeface="Tahoma" pitchFamily="34" charset="0"/>
                <a:ea typeface="Tahoma" pitchFamily="34" charset="0"/>
                <a:cs typeface="Tahoma" pitchFamily="34" charset="0"/>
              </a:endParaRPr>
            </a:p>
          </p:txBody>
        </p:sp>
      </p:grpSp>
      <p:grpSp>
        <p:nvGrpSpPr>
          <p:cNvPr id="7" name="Group 19"/>
          <p:cNvGrpSpPr>
            <a:grpSpLocks/>
          </p:cNvGrpSpPr>
          <p:nvPr/>
        </p:nvGrpSpPr>
        <p:grpSpPr bwMode="auto">
          <a:xfrm>
            <a:off x="5436096" y="5301208"/>
            <a:ext cx="1800225" cy="825655"/>
            <a:chOff x="3833" y="3524"/>
            <a:chExt cx="1134" cy="499"/>
          </a:xfrm>
        </p:grpSpPr>
        <p:sp>
          <p:nvSpPr>
            <p:cNvPr id="1385492" name="AutoShape 20"/>
            <p:cNvSpPr>
              <a:spLocks noChangeArrowheads="1"/>
            </p:cNvSpPr>
            <p:nvPr/>
          </p:nvSpPr>
          <p:spPr bwMode="auto">
            <a:xfrm rot="10800000">
              <a:off x="3878" y="3524"/>
              <a:ext cx="1043" cy="499"/>
            </a:xfrm>
            <a:prstGeom prst="wedgeRectCallout">
              <a:avLst>
                <a:gd name="adj1" fmla="val 54426"/>
                <a:gd name="adj2" fmla="val 179897"/>
              </a:avLst>
            </a:prstGeom>
            <a:noFill/>
            <a:ln w="9525">
              <a:solidFill>
                <a:schemeClr val="tx1"/>
              </a:solidFill>
              <a:miter lim="800000"/>
              <a:headEnd/>
              <a:tailEnd/>
            </a:ln>
            <a:effectLst/>
          </p:spPr>
          <p:txBody>
            <a:bodyPr rot="10800000"/>
            <a:lstStyle/>
            <a:p>
              <a:pPr algn="ctr"/>
              <a:endParaRPr lang="es-ES">
                <a:latin typeface="Arial" pitchFamily="34" charset="0"/>
              </a:endParaRPr>
            </a:p>
          </p:txBody>
        </p:sp>
        <p:sp>
          <p:nvSpPr>
            <p:cNvPr id="1385493" name="Text Box 21"/>
            <p:cNvSpPr txBox="1">
              <a:spLocks noChangeArrowheads="1"/>
            </p:cNvSpPr>
            <p:nvPr/>
          </p:nvSpPr>
          <p:spPr bwMode="auto">
            <a:xfrm>
              <a:off x="3833" y="3569"/>
              <a:ext cx="1134" cy="205"/>
            </a:xfrm>
            <a:prstGeom prst="rect">
              <a:avLst/>
            </a:prstGeom>
            <a:noFill/>
            <a:ln w="9525" algn="ctr">
              <a:noFill/>
              <a:miter lim="800000"/>
              <a:headEnd/>
              <a:tailEnd/>
            </a:ln>
            <a:effectLst/>
          </p:spPr>
          <p:txBody>
            <a:bodyPr>
              <a:spAutoFit/>
            </a:bodyPr>
            <a:lstStyle/>
            <a:p>
              <a:pPr algn="ctr">
                <a:spcBef>
                  <a:spcPct val="50000"/>
                </a:spcBef>
              </a:pPr>
              <a:r>
                <a:rPr lang="es-MX" sz="1600" b="1" dirty="0" smtClean="0">
                  <a:latin typeface="Tahoma" pitchFamily="34" charset="0"/>
                  <a:ea typeface="Tahoma" pitchFamily="34" charset="0"/>
                  <a:cs typeface="Tahoma" pitchFamily="34" charset="0"/>
                </a:rPr>
                <a:t>Automatizaci</a:t>
              </a:r>
              <a:r>
                <a:rPr lang="es-MX" sz="1600" b="1" dirty="0" smtClean="0">
                  <a:latin typeface="Tahoma" pitchFamily="34" charset="0"/>
                  <a:ea typeface="Tahoma" pitchFamily="34" charset="0"/>
                  <a:cs typeface="Tahoma" pitchFamily="34" charset="0"/>
                </a:rPr>
                <a:t>ón</a:t>
              </a:r>
              <a:endParaRPr lang="es-ES" sz="1600" b="1" dirty="0">
                <a:latin typeface="Tahoma" pitchFamily="34" charset="0"/>
                <a:ea typeface="Tahoma" pitchFamily="34" charset="0"/>
                <a:cs typeface="Tahoma" pitchFamily="34" charset="0"/>
              </a:endParaRPr>
            </a:p>
          </p:txBody>
        </p:sp>
      </p:grpSp>
      <p:grpSp>
        <p:nvGrpSpPr>
          <p:cNvPr id="8" name="Group 22"/>
          <p:cNvGrpSpPr>
            <a:grpSpLocks/>
          </p:cNvGrpSpPr>
          <p:nvPr/>
        </p:nvGrpSpPr>
        <p:grpSpPr bwMode="auto">
          <a:xfrm>
            <a:off x="6986909" y="4374426"/>
            <a:ext cx="1909620" cy="792163"/>
            <a:chOff x="4463" y="2976"/>
            <a:chExt cx="1139" cy="499"/>
          </a:xfrm>
        </p:grpSpPr>
        <p:sp>
          <p:nvSpPr>
            <p:cNvPr id="1385495" name="AutoShape 23"/>
            <p:cNvSpPr>
              <a:spLocks noChangeArrowheads="1"/>
            </p:cNvSpPr>
            <p:nvPr/>
          </p:nvSpPr>
          <p:spPr bwMode="auto">
            <a:xfrm rot="10800000">
              <a:off x="4513" y="2976"/>
              <a:ext cx="1043" cy="499"/>
            </a:xfrm>
            <a:prstGeom prst="wedgeRectCallout">
              <a:avLst>
                <a:gd name="adj1" fmla="val 94199"/>
                <a:gd name="adj2" fmla="val 144787"/>
              </a:avLst>
            </a:prstGeom>
            <a:solidFill>
              <a:srgbClr val="0000A8"/>
            </a:solidFill>
            <a:ln w="9525">
              <a:solidFill>
                <a:schemeClr val="tx1"/>
              </a:solidFill>
              <a:miter lim="800000"/>
              <a:headEnd/>
              <a:tailEnd/>
            </a:ln>
            <a:effectLst/>
          </p:spPr>
          <p:txBody>
            <a:bodyPr rot="10800000"/>
            <a:lstStyle/>
            <a:p>
              <a:pPr algn="ctr"/>
              <a:endParaRPr lang="es-ES">
                <a:latin typeface="Arial" pitchFamily="34" charset="0"/>
              </a:endParaRPr>
            </a:p>
          </p:txBody>
        </p:sp>
        <p:sp>
          <p:nvSpPr>
            <p:cNvPr id="1385496" name="Text Box 24"/>
            <p:cNvSpPr txBox="1">
              <a:spLocks noChangeArrowheads="1"/>
            </p:cNvSpPr>
            <p:nvPr/>
          </p:nvSpPr>
          <p:spPr bwMode="auto">
            <a:xfrm>
              <a:off x="4463" y="3022"/>
              <a:ext cx="1139" cy="368"/>
            </a:xfrm>
            <a:prstGeom prst="rect">
              <a:avLst/>
            </a:prstGeom>
            <a:noFill/>
            <a:ln w="9525" algn="ctr">
              <a:noFill/>
              <a:miter lim="800000"/>
              <a:headEnd/>
              <a:tailEnd/>
            </a:ln>
            <a:effectLst/>
          </p:spPr>
          <p:txBody>
            <a:bodyPr wrap="square">
              <a:spAutoFit/>
            </a:bodyPr>
            <a:lstStyle/>
            <a:p>
              <a:pPr algn="ctr">
                <a:spcBef>
                  <a:spcPct val="50000"/>
                </a:spcBef>
              </a:pPr>
              <a:r>
                <a:rPr lang="es-MX" sz="1600" b="1" dirty="0">
                  <a:solidFill>
                    <a:schemeClr val="bg1"/>
                  </a:solidFill>
                  <a:latin typeface="Tahoma" pitchFamily="34" charset="0"/>
                  <a:ea typeface="Tahoma" pitchFamily="34" charset="0"/>
                  <a:cs typeface="Tahoma" pitchFamily="34" charset="0"/>
                </a:rPr>
                <a:t>Trabajo en </a:t>
              </a:r>
              <a:r>
                <a:rPr lang="es-MX" sz="1600" b="1" dirty="0" smtClean="0">
                  <a:solidFill>
                    <a:schemeClr val="bg1"/>
                  </a:solidFill>
                  <a:latin typeface="Tahoma" pitchFamily="34" charset="0"/>
                  <a:ea typeface="Tahoma" pitchFamily="34" charset="0"/>
                  <a:cs typeface="Tahoma" pitchFamily="34" charset="0"/>
                </a:rPr>
                <a:t>Equipo</a:t>
              </a:r>
              <a:endParaRPr lang="es-MX" sz="1600" b="1" dirty="0">
                <a:solidFill>
                  <a:schemeClr val="bg1"/>
                </a:solidFill>
                <a:latin typeface="Tahoma" pitchFamily="34" charset="0"/>
                <a:ea typeface="Tahoma" pitchFamily="34" charset="0"/>
                <a:cs typeface="Tahoma" pitchFamily="34" charset="0"/>
              </a:endParaRPr>
            </a:p>
          </p:txBody>
        </p:sp>
      </p:grpSp>
      <p:sp>
        <p:nvSpPr>
          <p:cNvPr id="1385498" name="AutoShape 26"/>
          <p:cNvSpPr>
            <a:spLocks noChangeArrowheads="1"/>
          </p:cNvSpPr>
          <p:nvPr/>
        </p:nvSpPr>
        <p:spPr bwMode="auto">
          <a:xfrm rot="10800000">
            <a:off x="7164288" y="2781164"/>
            <a:ext cx="1620071" cy="863600"/>
          </a:xfrm>
          <a:prstGeom prst="wedgeRectCallout">
            <a:avLst>
              <a:gd name="adj1" fmla="val 96840"/>
              <a:gd name="adj2" fmla="val -6014"/>
            </a:avLst>
          </a:prstGeom>
          <a:solidFill>
            <a:srgbClr val="0099FF"/>
          </a:solidFill>
          <a:ln w="9525">
            <a:solidFill>
              <a:schemeClr val="tx1"/>
            </a:solidFill>
            <a:miter lim="800000"/>
            <a:headEnd/>
            <a:tailEnd/>
          </a:ln>
          <a:effectLst/>
        </p:spPr>
        <p:txBody>
          <a:bodyPr rot="10800000"/>
          <a:lstStyle/>
          <a:p>
            <a:pPr algn="ctr"/>
            <a:r>
              <a:rPr lang="es-MX" b="1" dirty="0">
                <a:solidFill>
                  <a:schemeClr val="bg1"/>
                </a:solidFill>
                <a:latin typeface="Tahoma" pitchFamily="34" charset="0"/>
                <a:ea typeface="Tahoma" pitchFamily="34" charset="0"/>
                <a:cs typeface="Tahoma" pitchFamily="34" charset="0"/>
              </a:rPr>
              <a:t>Conciencia Situacional</a:t>
            </a:r>
            <a:endParaRPr lang="es-ES" b="1" dirty="0">
              <a:solidFill>
                <a:schemeClr val="bg1"/>
              </a:solidFill>
              <a:latin typeface="Tahoma" pitchFamily="34" charset="0"/>
              <a:ea typeface="Tahoma" pitchFamily="34" charset="0"/>
              <a:cs typeface="Tahoma" pitchFamily="34" charset="0"/>
            </a:endParaRPr>
          </a:p>
        </p:txBody>
      </p:sp>
      <p:grpSp>
        <p:nvGrpSpPr>
          <p:cNvPr id="10" name="Group 28"/>
          <p:cNvGrpSpPr>
            <a:grpSpLocks/>
          </p:cNvGrpSpPr>
          <p:nvPr/>
        </p:nvGrpSpPr>
        <p:grpSpPr bwMode="auto">
          <a:xfrm>
            <a:off x="6336478" y="1169064"/>
            <a:ext cx="1873250" cy="792162"/>
            <a:chOff x="3878" y="935"/>
            <a:chExt cx="1180" cy="499"/>
          </a:xfrm>
        </p:grpSpPr>
        <p:sp>
          <p:nvSpPr>
            <p:cNvPr id="1385501" name="AutoShape 29"/>
            <p:cNvSpPr>
              <a:spLocks noChangeArrowheads="1"/>
            </p:cNvSpPr>
            <p:nvPr/>
          </p:nvSpPr>
          <p:spPr bwMode="auto">
            <a:xfrm rot="10800000">
              <a:off x="3923" y="935"/>
              <a:ext cx="1043" cy="499"/>
            </a:xfrm>
            <a:prstGeom prst="wedgeRectCallout">
              <a:avLst>
                <a:gd name="adj1" fmla="val 78185"/>
                <a:gd name="adj2" fmla="val -142986"/>
              </a:avLst>
            </a:prstGeom>
            <a:solidFill>
              <a:schemeClr val="folHlink"/>
            </a:solidFill>
            <a:ln w="9525">
              <a:solidFill>
                <a:schemeClr val="tx1"/>
              </a:solidFill>
              <a:miter lim="800000"/>
              <a:headEnd/>
              <a:tailEnd/>
            </a:ln>
            <a:effectLst/>
          </p:spPr>
          <p:txBody>
            <a:bodyPr rot="10800000"/>
            <a:lstStyle/>
            <a:p>
              <a:pPr algn="ctr"/>
              <a:endParaRPr lang="es-ES">
                <a:latin typeface="Arial" pitchFamily="34" charset="0"/>
              </a:endParaRPr>
            </a:p>
          </p:txBody>
        </p:sp>
        <p:sp>
          <p:nvSpPr>
            <p:cNvPr id="1385502" name="Text Box 30"/>
            <p:cNvSpPr txBox="1">
              <a:spLocks noChangeArrowheads="1"/>
            </p:cNvSpPr>
            <p:nvPr/>
          </p:nvSpPr>
          <p:spPr bwMode="auto">
            <a:xfrm>
              <a:off x="3878" y="1057"/>
              <a:ext cx="1180" cy="213"/>
            </a:xfrm>
            <a:prstGeom prst="rect">
              <a:avLst/>
            </a:prstGeom>
            <a:noFill/>
            <a:ln w="9525">
              <a:noFill/>
              <a:miter lim="800000"/>
              <a:headEnd/>
              <a:tailEnd/>
            </a:ln>
            <a:effectLst/>
          </p:spPr>
          <p:txBody>
            <a:bodyPr>
              <a:spAutoFit/>
            </a:bodyPr>
            <a:lstStyle/>
            <a:p>
              <a:pPr algn="ctr">
                <a:spcBef>
                  <a:spcPct val="50000"/>
                </a:spcBef>
              </a:pPr>
              <a:r>
                <a:rPr lang="es-MX" sz="1600" b="1" dirty="0" smtClean="0">
                  <a:solidFill>
                    <a:schemeClr val="bg1"/>
                  </a:solidFill>
                  <a:latin typeface="Tahoma" pitchFamily="34" charset="0"/>
                  <a:ea typeface="Tahoma" pitchFamily="34" charset="0"/>
                  <a:cs typeface="Tahoma" pitchFamily="34" charset="0"/>
                </a:rPr>
                <a:t>Comunicación</a:t>
              </a:r>
              <a:endParaRPr lang="es-ES" sz="1600" b="1" dirty="0">
                <a:solidFill>
                  <a:schemeClr val="bg1"/>
                </a:solidFill>
                <a:latin typeface="Tahoma" pitchFamily="34" charset="0"/>
                <a:ea typeface="Tahoma" pitchFamily="34" charset="0"/>
                <a:cs typeface="Tahoma" pitchFamily="34" charset="0"/>
              </a:endParaRPr>
            </a:p>
          </p:txBody>
        </p:sp>
      </p:grpSp>
      <p:grpSp>
        <p:nvGrpSpPr>
          <p:cNvPr id="11" name="Group 31"/>
          <p:cNvGrpSpPr>
            <a:grpSpLocks/>
          </p:cNvGrpSpPr>
          <p:nvPr/>
        </p:nvGrpSpPr>
        <p:grpSpPr bwMode="auto">
          <a:xfrm>
            <a:off x="1331640" y="1052736"/>
            <a:ext cx="1657350" cy="864096"/>
            <a:chOff x="1020" y="618"/>
            <a:chExt cx="1044" cy="952"/>
          </a:xfrm>
        </p:grpSpPr>
        <p:sp>
          <p:nvSpPr>
            <p:cNvPr id="1385504" name="AutoShape 32"/>
            <p:cNvSpPr>
              <a:spLocks noChangeArrowheads="1"/>
            </p:cNvSpPr>
            <p:nvPr/>
          </p:nvSpPr>
          <p:spPr bwMode="auto">
            <a:xfrm rot="10800000">
              <a:off x="1020" y="618"/>
              <a:ext cx="1043" cy="952"/>
            </a:xfrm>
            <a:prstGeom prst="wedgeRectCallout">
              <a:avLst>
                <a:gd name="adj1" fmla="val -103828"/>
                <a:gd name="adj2" fmla="val -109944"/>
              </a:avLst>
            </a:prstGeom>
            <a:solidFill>
              <a:srgbClr val="438743"/>
            </a:solidFill>
            <a:ln w="9525">
              <a:solidFill>
                <a:schemeClr val="tx1"/>
              </a:solidFill>
              <a:miter lim="800000"/>
              <a:headEnd/>
              <a:tailEnd/>
            </a:ln>
            <a:effectLst/>
          </p:spPr>
          <p:txBody>
            <a:bodyPr rot="10800000"/>
            <a:lstStyle/>
            <a:p>
              <a:pPr algn="ctr"/>
              <a:endParaRPr lang="es-ES">
                <a:latin typeface="Arial" pitchFamily="34" charset="0"/>
              </a:endParaRPr>
            </a:p>
          </p:txBody>
        </p:sp>
        <p:sp>
          <p:nvSpPr>
            <p:cNvPr id="1385505" name="Text Box 33"/>
            <p:cNvSpPr txBox="1">
              <a:spLocks noChangeArrowheads="1"/>
            </p:cNvSpPr>
            <p:nvPr/>
          </p:nvSpPr>
          <p:spPr bwMode="auto">
            <a:xfrm>
              <a:off x="1066" y="663"/>
              <a:ext cx="998" cy="368"/>
            </a:xfrm>
            <a:prstGeom prst="rect">
              <a:avLst/>
            </a:prstGeom>
            <a:solidFill>
              <a:srgbClr val="438743"/>
            </a:solidFill>
            <a:ln w="9525" algn="ctr">
              <a:noFill/>
              <a:miter lim="800000"/>
              <a:headEnd/>
              <a:tailEnd/>
            </a:ln>
            <a:effectLst/>
          </p:spPr>
          <p:txBody>
            <a:bodyPr>
              <a:spAutoFit/>
            </a:bodyPr>
            <a:lstStyle/>
            <a:p>
              <a:pPr algn="ctr">
                <a:spcBef>
                  <a:spcPct val="50000"/>
                </a:spcBef>
              </a:pPr>
              <a:r>
                <a:rPr lang="es-MX" sz="1600" b="1" dirty="0" smtClean="0">
                  <a:solidFill>
                    <a:schemeClr val="bg1"/>
                  </a:solidFill>
                  <a:latin typeface="Tahoma" pitchFamily="34" charset="0"/>
                  <a:ea typeface="Tahoma" pitchFamily="34" charset="0"/>
                  <a:cs typeface="Tahoma" pitchFamily="34" charset="0"/>
                </a:rPr>
                <a:t>Carga </a:t>
              </a:r>
              <a:r>
                <a:rPr lang="es-MX" sz="1600" b="1" dirty="0">
                  <a:solidFill>
                    <a:schemeClr val="bg1"/>
                  </a:solidFill>
                  <a:latin typeface="Tahoma" pitchFamily="34" charset="0"/>
                  <a:ea typeface="Tahoma" pitchFamily="34" charset="0"/>
                  <a:cs typeface="Tahoma" pitchFamily="34" charset="0"/>
                </a:rPr>
                <a:t>de Trabajo</a:t>
              </a:r>
              <a:endParaRPr lang="es-ES" sz="1600" b="1" dirty="0">
                <a:solidFill>
                  <a:schemeClr val="bg1"/>
                </a:solidFill>
                <a:latin typeface="Tahoma" pitchFamily="34" charset="0"/>
                <a:ea typeface="Tahoma" pitchFamily="34" charset="0"/>
                <a:cs typeface="Tahoma" pitchFamily="34" charset="0"/>
              </a:endParaRPr>
            </a:p>
          </p:txBody>
        </p:sp>
      </p:grpSp>
      <p:sp>
        <p:nvSpPr>
          <p:cNvPr id="33" name="1 Marcador de fecha"/>
          <p:cNvSpPr>
            <a:spLocks noGrp="1"/>
          </p:cNvSpPr>
          <p:nvPr>
            <p:ph type="dt" sz="half" idx="10"/>
          </p:nvPr>
        </p:nvSpPr>
        <p:spPr>
          <a:xfrm>
            <a:off x="1332" y="6520259"/>
            <a:ext cx="2842476" cy="365125"/>
          </a:xfrm>
          <a:solidFill>
            <a:schemeClr val="tx2">
              <a:lumMod val="75000"/>
            </a:schemeClr>
          </a:solidFill>
        </p:spPr>
        <p:txBody>
          <a:bodyPr/>
          <a:lstStyle/>
          <a:p>
            <a:r>
              <a:rPr lang="es-CL" sz="1000" b="1" dirty="0" smtClean="0">
                <a:solidFill>
                  <a:schemeClr val="bg1"/>
                </a:solidFill>
                <a:latin typeface="Tahoma" pitchFamily="34" charset="0"/>
                <a:ea typeface="Tahoma" pitchFamily="34" charset="0"/>
                <a:cs typeface="Tahoma" pitchFamily="34" charset="0"/>
              </a:rPr>
              <a:t>Departamento Prevención de Accidentes</a:t>
            </a:r>
            <a:endParaRPr lang="es-CL" sz="1000" b="1" dirty="0">
              <a:solidFill>
                <a:schemeClr val="bg1"/>
              </a:solidFill>
              <a:latin typeface="Tahoma" pitchFamily="34" charset="0"/>
              <a:ea typeface="Tahoma" pitchFamily="34" charset="0"/>
              <a:cs typeface="Tahoma" pitchFamily="34" charset="0"/>
            </a:endParaRPr>
          </a:p>
        </p:txBody>
      </p:sp>
      <p:sp>
        <p:nvSpPr>
          <p:cNvPr id="34" name="3 Marcador de pie de página"/>
          <p:cNvSpPr>
            <a:spLocks noGrp="1"/>
          </p:cNvSpPr>
          <p:nvPr>
            <p:ph type="ftr" sz="quarter" idx="11"/>
          </p:nvPr>
        </p:nvSpPr>
        <p:spPr>
          <a:xfrm>
            <a:off x="2843808" y="6520259"/>
            <a:ext cx="3240360" cy="365125"/>
          </a:xfrm>
          <a:solidFill>
            <a:schemeClr val="tx2">
              <a:lumMod val="60000"/>
              <a:lumOff val="40000"/>
            </a:schemeClr>
          </a:solidFill>
        </p:spPr>
        <p:txBody>
          <a:bodyPr/>
          <a:lstStyle/>
          <a:p>
            <a:r>
              <a:rPr lang="es-MX" sz="1000" b="1" dirty="0" smtClean="0">
                <a:solidFill>
                  <a:schemeClr val="bg1"/>
                </a:solidFill>
                <a:latin typeface="Tahoma" pitchFamily="34" charset="0"/>
                <a:ea typeface="Tahoma" pitchFamily="34" charset="0"/>
                <a:cs typeface="Tahoma" pitchFamily="34" charset="0"/>
              </a:rPr>
              <a:t>CRM</a:t>
            </a:r>
            <a:endParaRPr lang="es-CL" sz="1000" b="1" dirty="0">
              <a:solidFill>
                <a:schemeClr val="bg1"/>
              </a:solidFill>
              <a:latin typeface="Tahoma" pitchFamily="34" charset="0"/>
              <a:ea typeface="Tahoma" pitchFamily="34" charset="0"/>
              <a:cs typeface="Tahoma" pitchFamily="34" charset="0"/>
            </a:endParaRPr>
          </a:p>
        </p:txBody>
      </p:sp>
      <p:sp>
        <p:nvSpPr>
          <p:cNvPr id="35" name="4 Marcador de número de diapositiva"/>
          <p:cNvSpPr>
            <a:spLocks noGrp="1"/>
          </p:cNvSpPr>
          <p:nvPr>
            <p:ph type="sldNum" sz="quarter" idx="12"/>
          </p:nvPr>
        </p:nvSpPr>
        <p:spPr>
          <a:xfrm>
            <a:off x="6084168" y="6520259"/>
            <a:ext cx="3059832" cy="365125"/>
          </a:xfrm>
          <a:solidFill>
            <a:schemeClr val="tx2">
              <a:lumMod val="40000"/>
              <a:lumOff val="60000"/>
            </a:schemeClr>
          </a:solidFill>
        </p:spPr>
        <p:txBody>
          <a:bodyPr/>
          <a:lstStyle/>
          <a:p>
            <a:pPr algn="ctr"/>
            <a:r>
              <a:rPr lang="es-CL" sz="1000" b="1" dirty="0" smtClean="0">
                <a:solidFill>
                  <a:schemeClr val="bg1"/>
                </a:solidFill>
                <a:latin typeface="Tahoma" pitchFamily="34" charset="0"/>
                <a:ea typeface="Tahoma" pitchFamily="34" charset="0"/>
                <a:cs typeface="Tahoma" pitchFamily="34" charset="0"/>
              </a:rPr>
              <a:t>Valeria Letelier G.</a:t>
            </a:r>
            <a:endParaRPr lang="es-CL" sz="1000" dirty="0"/>
          </a:p>
        </p:txBody>
      </p:sp>
      <p:sp>
        <p:nvSpPr>
          <p:cNvPr id="36" name="Text Box 3"/>
          <p:cNvSpPr txBox="1">
            <a:spLocks noChangeArrowheads="1"/>
          </p:cNvSpPr>
          <p:nvPr/>
        </p:nvSpPr>
        <p:spPr bwMode="auto">
          <a:xfrm>
            <a:off x="3923928" y="2702530"/>
            <a:ext cx="2519363" cy="1446550"/>
          </a:xfrm>
          <a:prstGeom prst="rect">
            <a:avLst/>
          </a:prstGeom>
          <a:solidFill>
            <a:schemeClr val="accent1">
              <a:lumMod val="75000"/>
            </a:schemeClr>
          </a:solidFill>
          <a:ln w="9525">
            <a:noFill/>
            <a:miter lim="800000"/>
            <a:headEnd/>
            <a:tailEnd/>
          </a:ln>
          <a:effectLst/>
        </p:spPr>
        <p:txBody>
          <a:bodyPr>
            <a:spAutoFit/>
          </a:bodyPr>
          <a:lstStyle/>
          <a:p>
            <a:pPr algn="ctr">
              <a:spcBef>
                <a:spcPct val="50000"/>
              </a:spcBef>
            </a:pPr>
            <a:r>
              <a:rPr lang="es-ES" sz="2800" dirty="0">
                <a:solidFill>
                  <a:schemeClr val="bg1"/>
                </a:solidFill>
                <a:latin typeface="Tahoma" pitchFamily="34" charset="0"/>
                <a:ea typeface="Tahoma" pitchFamily="34" charset="0"/>
                <a:cs typeface="Tahoma" pitchFamily="34" charset="0"/>
              </a:rPr>
              <a:t>Componentes básicos </a:t>
            </a:r>
            <a:r>
              <a:rPr lang="es-ES" sz="2800" dirty="0" smtClean="0">
                <a:solidFill>
                  <a:schemeClr val="bg1"/>
                </a:solidFill>
                <a:latin typeface="Tahoma" pitchFamily="34" charset="0"/>
                <a:ea typeface="Tahoma" pitchFamily="34" charset="0"/>
                <a:cs typeface="Tahoma" pitchFamily="34" charset="0"/>
              </a:rPr>
              <a:t>de </a:t>
            </a:r>
            <a:r>
              <a:rPr lang="es-ES" sz="3200" b="1" dirty="0">
                <a:solidFill>
                  <a:srgbClr val="FF0000"/>
                </a:solidFill>
                <a:latin typeface="Tahoma" pitchFamily="34" charset="0"/>
                <a:ea typeface="Tahoma" pitchFamily="34" charset="0"/>
                <a:cs typeface="Tahoma" pitchFamily="34" charset="0"/>
              </a:rPr>
              <a:t>S</a:t>
            </a:r>
            <a:r>
              <a:rPr lang="es-ES" sz="3200" dirty="0" smtClean="0">
                <a:solidFill>
                  <a:schemeClr val="bg1"/>
                </a:solidFill>
                <a:latin typeface="Tahoma" pitchFamily="34" charset="0"/>
                <a:ea typeface="Tahoma" pitchFamily="34" charset="0"/>
                <a:cs typeface="Tahoma" pitchFamily="34" charset="0"/>
              </a:rPr>
              <a:t>RM</a:t>
            </a:r>
            <a:endParaRPr lang="es-ES" sz="3200" dirty="0">
              <a:solidFill>
                <a:schemeClr val="bg1"/>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8704006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nodeType="clickEffect">
                                  <p:stCondLst>
                                    <p:cond delay="0"/>
                                  </p:stCondLst>
                                  <p:childTnLst>
                                    <p:animScale>
                                      <p:cBhvr>
                                        <p:cTn id="10" dur="2000" fill="hold"/>
                                        <p:tgtEl>
                                          <p:spTgt spid="10"/>
                                        </p:tgtEl>
                                      </p:cBhvr>
                                      <p:by x="150000" y="150000"/>
                                    </p:animScale>
                                  </p:childTnLst>
                                </p:cTn>
                              </p:par>
                              <p:par>
                                <p:cTn id="11" presetID="6" presetClass="emph" presetSubtype="0" fill="hold" grpId="0" nodeType="withEffect">
                                  <p:stCondLst>
                                    <p:cond delay="0"/>
                                  </p:stCondLst>
                                  <p:childTnLst>
                                    <p:animScale>
                                      <p:cBhvr>
                                        <p:cTn id="12" dur="2000" fill="hold"/>
                                        <p:tgtEl>
                                          <p:spTgt spid="1385498"/>
                                        </p:tgtEl>
                                      </p:cBhvr>
                                      <p:by x="150000" y="150000"/>
                                    </p:animScale>
                                  </p:childTnLst>
                                </p:cTn>
                              </p:par>
                              <p:par>
                                <p:cTn id="13" presetID="6" presetClass="emph" presetSubtype="0" fill="hold" nodeType="withEffect">
                                  <p:stCondLst>
                                    <p:cond delay="0"/>
                                  </p:stCondLst>
                                  <p:childTnLst>
                                    <p:animScale>
                                      <p:cBhvr>
                                        <p:cTn id="14" dur="2000" fill="hold"/>
                                        <p:tgtEl>
                                          <p:spTgt spid="7"/>
                                        </p:tgtEl>
                                      </p:cBhvr>
                                      <p:by x="150000" y="150000"/>
                                    </p:animScale>
                                  </p:childTnLst>
                                </p:cTn>
                              </p:par>
                              <p:par>
                                <p:cTn id="15" presetID="6" presetClass="emph" presetSubtype="0" fill="hold" nodeType="withEffect">
                                  <p:stCondLst>
                                    <p:cond delay="0"/>
                                  </p:stCondLst>
                                  <p:childTnLst>
                                    <p:animScale>
                                      <p:cBhvr>
                                        <p:cTn id="16" dur="2000" fill="hold"/>
                                        <p:tgtEl>
                                          <p:spTgt spid="5"/>
                                        </p:tgtEl>
                                      </p:cBhvr>
                                      <p:by x="150000" y="150000"/>
                                    </p:animScale>
                                  </p:childTnLst>
                                </p:cTn>
                              </p:par>
                              <p:par>
                                <p:cTn id="17" presetID="6" presetClass="emph" presetSubtype="0" fill="hold" nodeType="withEffect">
                                  <p:stCondLst>
                                    <p:cond delay="0"/>
                                  </p:stCondLst>
                                  <p:childTnLst>
                                    <p:animScale>
                                      <p:cBhvr>
                                        <p:cTn id="18" dur="2000" fill="hold"/>
                                        <p:tgtEl>
                                          <p:spTgt spid="4"/>
                                        </p:tgtEl>
                                      </p:cBhvr>
                                      <p:by x="150000" y="150000"/>
                                    </p:animScale>
                                  </p:childTnLst>
                                </p:cTn>
                              </p:par>
                              <p:par>
                                <p:cTn id="19" presetID="6" presetClass="emph" presetSubtype="0" fill="hold" nodeType="withEffect">
                                  <p:stCondLst>
                                    <p:cond delay="0"/>
                                  </p:stCondLst>
                                  <p:childTnLst>
                                    <p:animScale>
                                      <p:cBhvr>
                                        <p:cTn id="20" dur="2000" fill="hold"/>
                                        <p:tgtEl>
                                          <p:spTgt spid="11"/>
                                        </p:tgtEl>
                                      </p:cBhvr>
                                      <p:by x="150000" y="150000"/>
                                    </p:animScale>
                                  </p:childTnLst>
                                </p:cTn>
                              </p:par>
                              <p:par>
                                <p:cTn id="21" presetID="6" presetClass="emph" presetSubtype="0" fill="hold" nodeType="withEffect">
                                  <p:stCondLst>
                                    <p:cond delay="0"/>
                                  </p:stCondLst>
                                  <p:childTnLst>
                                    <p:animScale>
                                      <p:cBhvr>
                                        <p:cTn id="22" dur="2000" fill="hold"/>
                                        <p:tgtEl>
                                          <p:spTgt spid="6"/>
                                        </p:tgtEl>
                                      </p:cBhvr>
                                      <p:by x="150000" y="150000"/>
                                    </p:animScale>
                                  </p:childTnLst>
                                </p:cTn>
                              </p:par>
                            </p:childTnLst>
                          </p:cTn>
                        </p:par>
                        <p:par>
                          <p:cTn id="23" fill="hold">
                            <p:stCondLst>
                              <p:cond delay="2000"/>
                            </p:stCondLst>
                            <p:childTnLst>
                              <p:par>
                                <p:cTn id="24" presetID="9" presetClass="emph" presetSubtype="0" nodeType="afterEffect">
                                  <p:stCondLst>
                                    <p:cond delay="0"/>
                                  </p:stCondLst>
                                  <p:childTnLst>
                                    <p:set>
                                      <p:cBhvr rctx="PPT">
                                        <p:cTn id="25" dur="indefinite"/>
                                        <p:tgtEl>
                                          <p:spTgt spid="2"/>
                                        </p:tgtEl>
                                        <p:attrNameLst>
                                          <p:attrName>style.opacity</p:attrName>
                                        </p:attrNameLst>
                                      </p:cBhvr>
                                      <p:to>
                                        <p:strVal val="0.5"/>
                                      </p:to>
                                    </p:set>
                                    <p:animEffect filter="image" prLst="opacity: 0.5">
                                      <p:cBhvr rctx="IE">
                                        <p:cTn id="26" dur="indefinite"/>
                                        <p:tgtEl>
                                          <p:spTgt spid="2"/>
                                        </p:tgtEl>
                                      </p:cBhvr>
                                    </p:animEffect>
                                  </p:childTnLst>
                                </p:cTn>
                              </p:par>
                            </p:childTnLst>
                          </p:cTn>
                        </p:par>
                        <p:par>
                          <p:cTn id="27" fill="hold">
                            <p:stCondLst>
                              <p:cond delay="2000"/>
                            </p:stCondLst>
                            <p:childTnLst>
                              <p:par>
                                <p:cTn id="28" presetID="9" presetClass="emph" presetSubtype="0" nodeType="afterEffect">
                                  <p:stCondLst>
                                    <p:cond delay="0"/>
                                  </p:stCondLst>
                                  <p:childTnLst>
                                    <p:set>
                                      <p:cBhvr rctx="PPT">
                                        <p:cTn id="29" dur="indefinite"/>
                                        <p:tgtEl>
                                          <p:spTgt spid="8"/>
                                        </p:tgtEl>
                                        <p:attrNameLst>
                                          <p:attrName>style.opacity</p:attrName>
                                        </p:attrNameLst>
                                      </p:cBhvr>
                                      <p:to>
                                        <p:strVal val="0.5"/>
                                      </p:to>
                                    </p:set>
                                    <p:animEffect filter="image" prLst="opacity: 0.5">
                                      <p:cBhvr rctx="IE">
                                        <p:cTn id="30" dur="indefinite"/>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5498" grpId="0" animBg="1"/>
      <p:bldP spid="3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600" b="1" dirty="0">
                <a:solidFill>
                  <a:srgbClr val="00337E"/>
                </a:solidFill>
                <a:latin typeface="Tahoma" pitchFamily="34" charset="0"/>
                <a:cs typeface="Tahoma" pitchFamily="34" charset="0"/>
              </a:rPr>
              <a:t>ESTUDIO DE CASO </a:t>
            </a:r>
            <a:endParaRPr lang="es-CL" sz="3600" b="1" dirty="0">
              <a:solidFill>
                <a:srgbClr val="00337E"/>
              </a:solidFill>
              <a:latin typeface="Tahoma" pitchFamily="34" charset="0"/>
              <a:cs typeface="Tahoma" pitchFamily="34" charset="0"/>
            </a:endParaRPr>
          </a:p>
        </p:txBody>
      </p:sp>
      <p:sp>
        <p:nvSpPr>
          <p:cNvPr id="3" name="2 Rectángulo"/>
          <p:cNvSpPr/>
          <p:nvPr/>
        </p:nvSpPr>
        <p:spPr>
          <a:xfrm>
            <a:off x="611560" y="1340768"/>
            <a:ext cx="7704856" cy="4524315"/>
          </a:xfrm>
          <a:prstGeom prst="rect">
            <a:avLst/>
          </a:prstGeom>
        </p:spPr>
        <p:txBody>
          <a:bodyPr wrap="square">
            <a:spAutoFit/>
          </a:bodyPr>
          <a:lstStyle/>
          <a:p>
            <a:pPr algn="just"/>
            <a:r>
              <a:rPr lang="es-CL" sz="2400" dirty="0" smtClean="0">
                <a:solidFill>
                  <a:srgbClr val="0055A4"/>
                </a:solidFill>
                <a:latin typeface="Tahoma" pitchFamily="34" charset="0"/>
                <a:cs typeface="Tahoma" pitchFamily="34" charset="0"/>
              </a:rPr>
              <a:t>Su </a:t>
            </a:r>
            <a:r>
              <a:rPr lang="es-CL" sz="2400" dirty="0" smtClean="0">
                <a:solidFill>
                  <a:srgbClr val="0055A4"/>
                </a:solidFill>
                <a:latin typeface="Tahoma" pitchFamily="34" charset="0"/>
                <a:cs typeface="Tahoma" pitchFamily="34" charset="0"/>
              </a:rPr>
              <a:t>Club A</a:t>
            </a:r>
            <a:r>
              <a:rPr lang="es-CL" sz="2400" dirty="0" smtClean="0">
                <a:solidFill>
                  <a:srgbClr val="0055A4"/>
                </a:solidFill>
                <a:latin typeface="Tahoma" pitchFamily="34" charset="0"/>
                <a:cs typeface="Tahoma" pitchFamily="34" charset="0"/>
              </a:rPr>
              <a:t>éreo</a:t>
            </a:r>
            <a:r>
              <a:rPr lang="es-CL" sz="2400" dirty="0" smtClean="0">
                <a:solidFill>
                  <a:srgbClr val="0055A4"/>
                </a:solidFill>
                <a:latin typeface="Tahoma" pitchFamily="34" charset="0"/>
                <a:cs typeface="Tahoma" pitchFamily="34" charset="0"/>
              </a:rPr>
              <a:t> </a:t>
            </a:r>
            <a:r>
              <a:rPr lang="es-CL" sz="2400" dirty="0" smtClean="0">
                <a:solidFill>
                  <a:srgbClr val="0055A4"/>
                </a:solidFill>
                <a:latin typeface="Tahoma" pitchFamily="34" charset="0"/>
                <a:cs typeface="Tahoma" pitchFamily="34" charset="0"/>
              </a:rPr>
              <a:t>ha desarrollado un sistema de reporte voluntario, de situaciones relacionadas con la seguridad operacional. </a:t>
            </a:r>
          </a:p>
          <a:p>
            <a:pPr algn="just"/>
            <a:endParaRPr lang="es-CL" sz="2400" dirty="0" smtClean="0">
              <a:solidFill>
                <a:srgbClr val="0055A4"/>
              </a:solidFill>
              <a:latin typeface="Tahoma" pitchFamily="34" charset="0"/>
              <a:cs typeface="Tahoma" pitchFamily="34" charset="0"/>
            </a:endParaRPr>
          </a:p>
          <a:p>
            <a:pPr algn="just"/>
            <a:r>
              <a:rPr lang="es-CL" sz="2400" b="1" dirty="0">
                <a:solidFill>
                  <a:srgbClr val="0055A4"/>
                </a:solidFill>
                <a:latin typeface="Tahoma" pitchFamily="34" charset="0"/>
                <a:cs typeface="Tahoma" pitchFamily="34" charset="0"/>
              </a:rPr>
              <a:t>Instrucciones:</a:t>
            </a:r>
          </a:p>
          <a:p>
            <a:pPr marL="457200" indent="-457200" algn="just">
              <a:buBlip>
                <a:blip r:embed="rId2"/>
              </a:buBlip>
            </a:pPr>
            <a:r>
              <a:rPr lang="es-CL" sz="2400" dirty="0" smtClean="0">
                <a:solidFill>
                  <a:srgbClr val="0055A4"/>
                </a:solidFill>
                <a:latin typeface="Tahoma" pitchFamily="34" charset="0"/>
                <a:cs typeface="Tahoma" pitchFamily="34" charset="0"/>
              </a:rPr>
              <a:t>En grupos de 5 </a:t>
            </a:r>
            <a:r>
              <a:rPr lang="es-CL" sz="2400" dirty="0" smtClean="0">
                <a:solidFill>
                  <a:srgbClr val="0055A4"/>
                </a:solidFill>
                <a:latin typeface="Tahoma" pitchFamily="34" charset="0"/>
                <a:cs typeface="Tahoma" pitchFamily="34" charset="0"/>
              </a:rPr>
              <a:t>personas, </a:t>
            </a:r>
            <a:r>
              <a:rPr lang="es-CL" sz="2400" dirty="0" smtClean="0">
                <a:solidFill>
                  <a:srgbClr val="0055A4"/>
                </a:solidFill>
                <a:latin typeface="Tahoma" pitchFamily="34" charset="0"/>
                <a:cs typeface="Tahoma" pitchFamily="34" charset="0"/>
              </a:rPr>
              <a:t>realice un análisis del caso presentado, en base a los conceptos de </a:t>
            </a:r>
            <a:r>
              <a:rPr lang="es-CL" sz="2400" dirty="0" smtClean="0">
                <a:solidFill>
                  <a:srgbClr val="0055A4"/>
                </a:solidFill>
                <a:latin typeface="Tahoma" pitchFamily="34" charset="0"/>
                <a:cs typeface="Tahoma" pitchFamily="34" charset="0"/>
              </a:rPr>
              <a:t>CRM que se propondr</a:t>
            </a:r>
            <a:r>
              <a:rPr lang="es-CL" sz="2400" dirty="0" smtClean="0">
                <a:solidFill>
                  <a:srgbClr val="0055A4"/>
                </a:solidFill>
                <a:latin typeface="Tahoma" pitchFamily="34" charset="0"/>
                <a:cs typeface="Tahoma" pitchFamily="34" charset="0"/>
              </a:rPr>
              <a:t>án</a:t>
            </a:r>
            <a:r>
              <a:rPr lang="es-CL" sz="2400" dirty="0" smtClean="0">
                <a:solidFill>
                  <a:srgbClr val="0055A4"/>
                </a:solidFill>
                <a:latin typeface="Tahoma" pitchFamily="34" charset="0"/>
                <a:cs typeface="Tahoma" pitchFamily="34" charset="0"/>
              </a:rPr>
              <a:t> (10 minutos).</a:t>
            </a:r>
            <a:endParaRPr lang="es-CL" sz="2400" dirty="0">
              <a:solidFill>
                <a:srgbClr val="0055A4"/>
              </a:solidFill>
              <a:latin typeface="Tahoma" pitchFamily="34" charset="0"/>
              <a:cs typeface="Tahoma" pitchFamily="34" charset="0"/>
            </a:endParaRPr>
          </a:p>
          <a:p>
            <a:pPr marL="457200" indent="-457200" algn="just">
              <a:buBlip>
                <a:blip r:embed="rId2"/>
              </a:buBlip>
            </a:pPr>
            <a:endParaRPr lang="es-CL" sz="2400" dirty="0" smtClean="0">
              <a:solidFill>
                <a:srgbClr val="0055A4"/>
              </a:solidFill>
              <a:latin typeface="Tahoma" pitchFamily="34" charset="0"/>
              <a:cs typeface="Tahoma" pitchFamily="34" charset="0"/>
            </a:endParaRPr>
          </a:p>
          <a:p>
            <a:pPr marL="457200" indent="-457200" algn="just">
              <a:buBlip>
                <a:blip r:embed="rId2"/>
              </a:buBlip>
            </a:pPr>
            <a:r>
              <a:rPr lang="es-CL" sz="2400" dirty="0" smtClean="0">
                <a:solidFill>
                  <a:srgbClr val="0055A4"/>
                </a:solidFill>
                <a:latin typeface="Tahoma" pitchFamily="34" charset="0"/>
                <a:cs typeface="Tahoma" pitchFamily="34" charset="0"/>
              </a:rPr>
              <a:t>Deberán designar un </a:t>
            </a:r>
            <a:r>
              <a:rPr lang="es-ES_tradnl" sz="2400" dirty="0" smtClean="0">
                <a:solidFill>
                  <a:srgbClr val="0055A4"/>
                </a:solidFill>
                <a:latin typeface="Tahoma" pitchFamily="34" charset="0"/>
                <a:cs typeface="Tahoma" pitchFamily="34" charset="0"/>
              </a:rPr>
              <a:t>facilitador </a:t>
            </a:r>
            <a:r>
              <a:rPr lang="es-ES_tradnl" sz="2400" dirty="0">
                <a:solidFill>
                  <a:srgbClr val="0055A4"/>
                </a:solidFill>
                <a:latin typeface="Tahoma" pitchFamily="34" charset="0"/>
                <a:cs typeface="Tahoma" pitchFamily="34" charset="0"/>
              </a:rPr>
              <a:t>entre los </a:t>
            </a:r>
            <a:r>
              <a:rPr lang="es-ES_tradnl" sz="2400" dirty="0" smtClean="0">
                <a:solidFill>
                  <a:srgbClr val="0055A4"/>
                </a:solidFill>
                <a:latin typeface="Tahoma" pitchFamily="34" charset="0"/>
                <a:cs typeface="Tahoma" pitchFamily="34" charset="0"/>
              </a:rPr>
              <a:t>integrantes del grupo, </a:t>
            </a:r>
            <a:r>
              <a:rPr lang="es-ES_tradnl" sz="2400" dirty="0">
                <a:solidFill>
                  <a:srgbClr val="0055A4"/>
                </a:solidFill>
                <a:latin typeface="Tahoma" pitchFamily="34" charset="0"/>
                <a:cs typeface="Tahoma" pitchFamily="34" charset="0"/>
              </a:rPr>
              <a:t>quien </a:t>
            </a:r>
            <a:r>
              <a:rPr lang="es-ES_tradnl" sz="2400" dirty="0" smtClean="0">
                <a:solidFill>
                  <a:srgbClr val="0055A4"/>
                </a:solidFill>
                <a:latin typeface="Tahoma" pitchFamily="34" charset="0"/>
                <a:cs typeface="Tahoma" pitchFamily="34" charset="0"/>
              </a:rPr>
              <a:t>presentará el análisis realizado a todos los </a:t>
            </a:r>
            <a:r>
              <a:rPr lang="es-ES_tradnl" sz="2400" dirty="0" smtClean="0">
                <a:solidFill>
                  <a:srgbClr val="0055A4"/>
                </a:solidFill>
                <a:latin typeface="Tahoma" pitchFamily="34" charset="0"/>
                <a:cs typeface="Tahoma" pitchFamily="34" charset="0"/>
              </a:rPr>
              <a:t>participantes (2 minutos). </a:t>
            </a:r>
            <a:endParaRPr lang="es-ES_tradnl" sz="2400" dirty="0" smtClean="0">
              <a:solidFill>
                <a:srgbClr val="0055A4"/>
              </a:solidFill>
              <a:latin typeface="Tahoma" pitchFamily="34" charset="0"/>
              <a:cs typeface="Tahoma" pitchFamily="34" charset="0"/>
            </a:endParaRPr>
          </a:p>
        </p:txBody>
      </p:sp>
      <p:pic>
        <p:nvPicPr>
          <p:cNvPr id="7" name="4 Imagen"/>
          <p:cNvPicPr>
            <a:picLocks noChangeAspect="1" noChangeArrowheads="1"/>
          </p:cNvPicPr>
          <p:nvPr/>
        </p:nvPicPr>
        <p:blipFill rotWithShape="1">
          <a:blip r:embed="rId3">
            <a:extLst>
              <a:ext uri="{28A0092B-C50C-407E-A947-70E740481C1C}">
                <a14:useLocalDpi xmlns:a14="http://schemas.microsoft.com/office/drawing/2010/main" val="0"/>
              </a:ext>
            </a:extLst>
          </a:blip>
          <a:srcRect l="3149" t="12537" r="86563" b="16946"/>
          <a:stretch/>
        </p:blipFill>
        <p:spPr bwMode="auto">
          <a:xfrm>
            <a:off x="-11969" y="-27384"/>
            <a:ext cx="983569" cy="1296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1 Marcador de fecha"/>
          <p:cNvSpPr>
            <a:spLocks noGrp="1"/>
          </p:cNvSpPr>
          <p:nvPr>
            <p:ph type="dt" sz="half" idx="10"/>
          </p:nvPr>
        </p:nvSpPr>
        <p:spPr>
          <a:xfrm>
            <a:off x="1332" y="6520259"/>
            <a:ext cx="2842476" cy="365125"/>
          </a:xfrm>
          <a:solidFill>
            <a:schemeClr val="tx2">
              <a:lumMod val="75000"/>
            </a:schemeClr>
          </a:solidFill>
        </p:spPr>
        <p:txBody>
          <a:bodyPr/>
          <a:lstStyle/>
          <a:p>
            <a:r>
              <a:rPr lang="es-CL" sz="1000" b="1" dirty="0" smtClean="0">
                <a:solidFill>
                  <a:schemeClr val="bg1"/>
                </a:solidFill>
                <a:latin typeface="Tahoma" pitchFamily="34" charset="0"/>
                <a:ea typeface="Tahoma" pitchFamily="34" charset="0"/>
                <a:cs typeface="Tahoma" pitchFamily="34" charset="0"/>
              </a:rPr>
              <a:t>Departamento Prevención de Accidentes</a:t>
            </a:r>
            <a:endParaRPr lang="es-CL" sz="1000" b="1" dirty="0">
              <a:solidFill>
                <a:schemeClr val="bg1"/>
              </a:solidFill>
              <a:latin typeface="Tahoma" pitchFamily="34" charset="0"/>
              <a:ea typeface="Tahoma" pitchFamily="34" charset="0"/>
              <a:cs typeface="Tahoma" pitchFamily="34" charset="0"/>
            </a:endParaRPr>
          </a:p>
        </p:txBody>
      </p:sp>
      <p:sp>
        <p:nvSpPr>
          <p:cNvPr id="10" name="3 Marcador de pie de página"/>
          <p:cNvSpPr>
            <a:spLocks noGrp="1"/>
          </p:cNvSpPr>
          <p:nvPr>
            <p:ph type="ftr" sz="quarter" idx="11"/>
          </p:nvPr>
        </p:nvSpPr>
        <p:spPr>
          <a:xfrm>
            <a:off x="2843808" y="6520259"/>
            <a:ext cx="3240360" cy="365125"/>
          </a:xfrm>
          <a:solidFill>
            <a:schemeClr val="tx2">
              <a:lumMod val="60000"/>
              <a:lumOff val="40000"/>
            </a:schemeClr>
          </a:solidFill>
        </p:spPr>
        <p:txBody>
          <a:bodyPr/>
          <a:lstStyle/>
          <a:p>
            <a:r>
              <a:rPr lang="es-MX" sz="1000" b="1" dirty="0" smtClean="0">
                <a:solidFill>
                  <a:schemeClr val="bg1"/>
                </a:solidFill>
                <a:latin typeface="Tahoma" pitchFamily="34" charset="0"/>
                <a:ea typeface="Tahoma" pitchFamily="34" charset="0"/>
                <a:cs typeface="Tahoma" pitchFamily="34" charset="0"/>
              </a:rPr>
              <a:t>CRM</a:t>
            </a:r>
            <a:endParaRPr lang="es-CL" sz="1000" b="1" dirty="0">
              <a:solidFill>
                <a:schemeClr val="bg1"/>
              </a:solidFill>
              <a:latin typeface="Tahoma" pitchFamily="34" charset="0"/>
              <a:ea typeface="Tahoma" pitchFamily="34" charset="0"/>
              <a:cs typeface="Tahoma" pitchFamily="34" charset="0"/>
            </a:endParaRPr>
          </a:p>
        </p:txBody>
      </p:sp>
      <p:sp>
        <p:nvSpPr>
          <p:cNvPr id="11" name="4 Marcador de número de diapositiva"/>
          <p:cNvSpPr>
            <a:spLocks noGrp="1"/>
          </p:cNvSpPr>
          <p:nvPr>
            <p:ph type="sldNum" sz="quarter" idx="12"/>
          </p:nvPr>
        </p:nvSpPr>
        <p:spPr>
          <a:xfrm>
            <a:off x="6084168" y="6520259"/>
            <a:ext cx="3059832" cy="365125"/>
          </a:xfrm>
          <a:solidFill>
            <a:schemeClr val="tx2">
              <a:lumMod val="40000"/>
              <a:lumOff val="60000"/>
            </a:schemeClr>
          </a:solidFill>
        </p:spPr>
        <p:txBody>
          <a:bodyPr/>
          <a:lstStyle/>
          <a:p>
            <a:pPr algn="ctr"/>
            <a:r>
              <a:rPr lang="es-CL" sz="1000" b="1" dirty="0" smtClean="0">
                <a:solidFill>
                  <a:schemeClr val="bg1"/>
                </a:solidFill>
                <a:latin typeface="Tahoma" pitchFamily="34" charset="0"/>
                <a:ea typeface="Tahoma" pitchFamily="34" charset="0"/>
                <a:cs typeface="Tahoma" pitchFamily="34" charset="0"/>
              </a:rPr>
              <a:t>Valeria Letelier G.</a:t>
            </a:r>
            <a:endParaRPr lang="es-CL" sz="1000" dirty="0"/>
          </a:p>
        </p:txBody>
      </p:sp>
    </p:spTree>
    <p:extLst>
      <p:ext uri="{BB962C8B-B14F-4D97-AF65-F5344CB8AC3E}">
        <p14:creationId xmlns:p14="http://schemas.microsoft.com/office/powerpoint/2010/main" val="266789815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600" b="1" dirty="0">
                <a:solidFill>
                  <a:srgbClr val="00337E"/>
                </a:solidFill>
                <a:latin typeface="Tahoma" pitchFamily="34" charset="0"/>
                <a:cs typeface="Tahoma" pitchFamily="34" charset="0"/>
              </a:rPr>
              <a:t>ESTUDIO DE CASO </a:t>
            </a:r>
            <a:endParaRPr lang="es-CL" sz="3600" b="1" dirty="0">
              <a:solidFill>
                <a:srgbClr val="00337E"/>
              </a:solidFill>
              <a:latin typeface="Tahoma" pitchFamily="34" charset="0"/>
              <a:cs typeface="Tahoma" pitchFamily="34" charset="0"/>
            </a:endParaRPr>
          </a:p>
        </p:txBody>
      </p:sp>
      <p:sp>
        <p:nvSpPr>
          <p:cNvPr id="3" name="2 Rectángulo"/>
          <p:cNvSpPr/>
          <p:nvPr/>
        </p:nvSpPr>
        <p:spPr>
          <a:xfrm>
            <a:off x="179512" y="1196752"/>
            <a:ext cx="8640960" cy="5755421"/>
          </a:xfrm>
          <a:prstGeom prst="rect">
            <a:avLst/>
          </a:prstGeom>
        </p:spPr>
        <p:txBody>
          <a:bodyPr wrap="square">
            <a:spAutoFit/>
          </a:bodyPr>
          <a:lstStyle/>
          <a:p>
            <a:pPr algn="just"/>
            <a:r>
              <a:rPr lang="es-CL" sz="2400" b="1" dirty="0" smtClean="0">
                <a:solidFill>
                  <a:srgbClr val="0055A4"/>
                </a:solidFill>
                <a:latin typeface="Tahoma" pitchFamily="34" charset="0"/>
                <a:cs typeface="Tahoma" pitchFamily="34" charset="0"/>
              </a:rPr>
              <a:t>Grupo 1:</a:t>
            </a:r>
            <a:endParaRPr lang="es-CL" sz="2400" dirty="0" smtClean="0">
              <a:solidFill>
                <a:srgbClr val="0055A4"/>
              </a:solidFill>
              <a:latin typeface="Tahoma" pitchFamily="34" charset="0"/>
              <a:cs typeface="Tahoma" pitchFamily="34" charset="0"/>
            </a:endParaRPr>
          </a:p>
          <a:p>
            <a:pPr algn="just"/>
            <a:r>
              <a:rPr lang="es-CL" sz="2400" dirty="0" smtClean="0">
                <a:solidFill>
                  <a:srgbClr val="0055A4"/>
                </a:solidFill>
                <a:latin typeface="Tahoma" pitchFamily="34" charset="0"/>
                <a:cs typeface="Tahoma" pitchFamily="34" charset="0"/>
              </a:rPr>
              <a:t>Analice la planificaci</a:t>
            </a:r>
            <a:r>
              <a:rPr lang="es-CL" sz="2400" dirty="0" smtClean="0">
                <a:solidFill>
                  <a:srgbClr val="0055A4"/>
                </a:solidFill>
                <a:latin typeface="Tahoma" pitchFamily="34" charset="0"/>
                <a:cs typeface="Tahoma" pitchFamily="34" charset="0"/>
              </a:rPr>
              <a:t>ón de vuelo que hizo el piloto.</a:t>
            </a:r>
          </a:p>
          <a:p>
            <a:pPr algn="just"/>
            <a:r>
              <a:rPr lang="es-CL" sz="2400" dirty="0" smtClean="0">
                <a:solidFill>
                  <a:srgbClr val="0055A4"/>
                </a:solidFill>
                <a:latin typeface="Tahoma" pitchFamily="34" charset="0"/>
                <a:cs typeface="Tahoma" pitchFamily="34" charset="0"/>
              </a:rPr>
              <a:t>¿Qué errores cometió? ¿Qué se podría haber hecho distinto?</a:t>
            </a:r>
          </a:p>
          <a:p>
            <a:pPr algn="just"/>
            <a:endParaRPr lang="es-CL" sz="2400" dirty="0">
              <a:solidFill>
                <a:srgbClr val="0055A4"/>
              </a:solidFill>
              <a:latin typeface="Tahoma" pitchFamily="34" charset="0"/>
              <a:cs typeface="Tahoma" pitchFamily="34" charset="0"/>
            </a:endParaRPr>
          </a:p>
          <a:p>
            <a:pPr algn="just"/>
            <a:r>
              <a:rPr lang="es-CL" sz="2400" b="1" dirty="0" smtClean="0">
                <a:solidFill>
                  <a:srgbClr val="0055A4"/>
                </a:solidFill>
                <a:latin typeface="Tahoma" pitchFamily="34" charset="0"/>
                <a:cs typeface="Tahoma" pitchFamily="34" charset="0"/>
              </a:rPr>
              <a:t>Grupo 2:</a:t>
            </a:r>
          </a:p>
          <a:p>
            <a:pPr algn="just"/>
            <a:r>
              <a:rPr lang="es-CL" sz="2400" dirty="0" smtClean="0">
                <a:solidFill>
                  <a:srgbClr val="0055A4"/>
                </a:solidFill>
                <a:latin typeface="Tahoma" pitchFamily="34" charset="0"/>
                <a:cs typeface="Tahoma" pitchFamily="34" charset="0"/>
              </a:rPr>
              <a:t>¿Qué se puede decir respecto a la consciencia situacional de este piloto? ¿Se dio cuenta de lo que estaba ocurriendo y por qué había ocurrido esto? ¿Se anticipó a lo que podía ocurrir?</a:t>
            </a:r>
          </a:p>
          <a:p>
            <a:pPr algn="just"/>
            <a:endParaRPr lang="es-CL" sz="3200" dirty="0" smtClean="0">
              <a:solidFill>
                <a:srgbClr val="0055A4"/>
              </a:solidFill>
              <a:latin typeface="Tahoma" pitchFamily="34" charset="0"/>
              <a:cs typeface="Tahoma" pitchFamily="34" charset="0"/>
            </a:endParaRPr>
          </a:p>
          <a:p>
            <a:pPr algn="just"/>
            <a:r>
              <a:rPr lang="es-CL" sz="2400" b="1" dirty="0" smtClean="0">
                <a:solidFill>
                  <a:srgbClr val="0055A4"/>
                </a:solidFill>
                <a:latin typeface="Tahoma" pitchFamily="34" charset="0"/>
                <a:cs typeface="Tahoma" pitchFamily="34" charset="0"/>
              </a:rPr>
              <a:t>Grupo 3:</a:t>
            </a:r>
          </a:p>
          <a:p>
            <a:pPr algn="just"/>
            <a:r>
              <a:rPr lang="es-CL" sz="2400" dirty="0" smtClean="0">
                <a:solidFill>
                  <a:srgbClr val="0055A4"/>
                </a:solidFill>
                <a:latin typeface="Tahoma" pitchFamily="34" charset="0"/>
                <a:cs typeface="Tahoma" pitchFamily="34" charset="0"/>
              </a:rPr>
              <a:t>En base a esta experiencia, ¿qué defensas propondría como Club Aéreo para evitar este tipo de sucesos?</a:t>
            </a:r>
          </a:p>
          <a:p>
            <a:pPr algn="just"/>
            <a:endParaRPr lang="es-CL" sz="2400" b="1" dirty="0" smtClean="0">
              <a:solidFill>
                <a:srgbClr val="0055A4"/>
              </a:solidFill>
              <a:latin typeface="Tahoma" pitchFamily="34" charset="0"/>
              <a:cs typeface="Tahoma" pitchFamily="34" charset="0"/>
            </a:endParaRPr>
          </a:p>
          <a:p>
            <a:pPr algn="just"/>
            <a:endParaRPr lang="es-CL" sz="2400" dirty="0">
              <a:solidFill>
                <a:srgbClr val="0055A4"/>
              </a:solidFill>
              <a:latin typeface="Tahoma" pitchFamily="34" charset="0"/>
              <a:cs typeface="Tahoma" pitchFamily="34" charset="0"/>
            </a:endParaRPr>
          </a:p>
          <a:p>
            <a:pPr algn="just"/>
            <a:endParaRPr lang="es-CL" sz="2400" dirty="0" smtClean="0">
              <a:solidFill>
                <a:srgbClr val="0055A4"/>
              </a:solidFill>
              <a:latin typeface="Tahoma" pitchFamily="34" charset="0"/>
              <a:cs typeface="Tahoma" pitchFamily="34" charset="0"/>
            </a:endParaRPr>
          </a:p>
        </p:txBody>
      </p:sp>
      <p:pic>
        <p:nvPicPr>
          <p:cNvPr id="7" name="4 Imagen"/>
          <p:cNvPicPr>
            <a:picLocks noChangeAspect="1" noChangeArrowheads="1"/>
          </p:cNvPicPr>
          <p:nvPr/>
        </p:nvPicPr>
        <p:blipFill rotWithShape="1">
          <a:blip r:embed="rId2">
            <a:extLst>
              <a:ext uri="{28A0092B-C50C-407E-A947-70E740481C1C}">
                <a14:useLocalDpi xmlns:a14="http://schemas.microsoft.com/office/drawing/2010/main" val="0"/>
              </a:ext>
            </a:extLst>
          </a:blip>
          <a:srcRect l="3149" t="12537" r="86563" b="16946"/>
          <a:stretch/>
        </p:blipFill>
        <p:spPr bwMode="auto">
          <a:xfrm>
            <a:off x="-11969" y="-27384"/>
            <a:ext cx="983569" cy="1296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1 Marcador de fecha"/>
          <p:cNvSpPr>
            <a:spLocks noGrp="1"/>
          </p:cNvSpPr>
          <p:nvPr>
            <p:ph type="dt" sz="half" idx="10"/>
          </p:nvPr>
        </p:nvSpPr>
        <p:spPr>
          <a:xfrm>
            <a:off x="1332" y="6520259"/>
            <a:ext cx="2842476" cy="365125"/>
          </a:xfrm>
          <a:solidFill>
            <a:schemeClr val="tx2">
              <a:lumMod val="75000"/>
            </a:schemeClr>
          </a:solidFill>
        </p:spPr>
        <p:txBody>
          <a:bodyPr/>
          <a:lstStyle/>
          <a:p>
            <a:r>
              <a:rPr lang="es-CL" sz="1000" b="1" dirty="0" smtClean="0">
                <a:solidFill>
                  <a:schemeClr val="bg1"/>
                </a:solidFill>
                <a:latin typeface="Tahoma" pitchFamily="34" charset="0"/>
                <a:ea typeface="Tahoma" pitchFamily="34" charset="0"/>
                <a:cs typeface="Tahoma" pitchFamily="34" charset="0"/>
              </a:rPr>
              <a:t>Departamento Prevención de Accidentes</a:t>
            </a:r>
            <a:endParaRPr lang="es-CL" sz="1000" b="1" dirty="0">
              <a:solidFill>
                <a:schemeClr val="bg1"/>
              </a:solidFill>
              <a:latin typeface="Tahoma" pitchFamily="34" charset="0"/>
              <a:ea typeface="Tahoma" pitchFamily="34" charset="0"/>
              <a:cs typeface="Tahoma" pitchFamily="34" charset="0"/>
            </a:endParaRPr>
          </a:p>
        </p:txBody>
      </p:sp>
      <p:sp>
        <p:nvSpPr>
          <p:cNvPr id="10" name="3 Marcador de pie de página"/>
          <p:cNvSpPr>
            <a:spLocks noGrp="1"/>
          </p:cNvSpPr>
          <p:nvPr>
            <p:ph type="ftr" sz="quarter" idx="11"/>
          </p:nvPr>
        </p:nvSpPr>
        <p:spPr>
          <a:xfrm>
            <a:off x="2843808" y="6520259"/>
            <a:ext cx="3240360" cy="365125"/>
          </a:xfrm>
          <a:solidFill>
            <a:schemeClr val="tx2">
              <a:lumMod val="60000"/>
              <a:lumOff val="40000"/>
            </a:schemeClr>
          </a:solidFill>
        </p:spPr>
        <p:txBody>
          <a:bodyPr/>
          <a:lstStyle/>
          <a:p>
            <a:r>
              <a:rPr lang="es-MX" sz="1000" b="1" dirty="0" smtClean="0">
                <a:solidFill>
                  <a:schemeClr val="bg1"/>
                </a:solidFill>
                <a:latin typeface="Tahoma" pitchFamily="34" charset="0"/>
                <a:ea typeface="Tahoma" pitchFamily="34" charset="0"/>
                <a:cs typeface="Tahoma" pitchFamily="34" charset="0"/>
              </a:rPr>
              <a:t>CRM</a:t>
            </a:r>
            <a:endParaRPr lang="es-CL" sz="1000" b="1" dirty="0">
              <a:solidFill>
                <a:schemeClr val="bg1"/>
              </a:solidFill>
              <a:latin typeface="Tahoma" pitchFamily="34" charset="0"/>
              <a:ea typeface="Tahoma" pitchFamily="34" charset="0"/>
              <a:cs typeface="Tahoma" pitchFamily="34" charset="0"/>
            </a:endParaRPr>
          </a:p>
        </p:txBody>
      </p:sp>
      <p:sp>
        <p:nvSpPr>
          <p:cNvPr id="11" name="4 Marcador de número de diapositiva"/>
          <p:cNvSpPr>
            <a:spLocks noGrp="1"/>
          </p:cNvSpPr>
          <p:nvPr>
            <p:ph type="sldNum" sz="quarter" idx="12"/>
          </p:nvPr>
        </p:nvSpPr>
        <p:spPr>
          <a:xfrm>
            <a:off x="6084168" y="6520259"/>
            <a:ext cx="3059832" cy="365125"/>
          </a:xfrm>
          <a:solidFill>
            <a:schemeClr val="tx2">
              <a:lumMod val="40000"/>
              <a:lumOff val="60000"/>
            </a:schemeClr>
          </a:solidFill>
        </p:spPr>
        <p:txBody>
          <a:bodyPr/>
          <a:lstStyle/>
          <a:p>
            <a:pPr algn="ctr"/>
            <a:r>
              <a:rPr lang="es-CL" sz="1000" b="1" dirty="0" smtClean="0">
                <a:solidFill>
                  <a:schemeClr val="bg1"/>
                </a:solidFill>
                <a:latin typeface="Tahoma" pitchFamily="34" charset="0"/>
                <a:ea typeface="Tahoma" pitchFamily="34" charset="0"/>
                <a:cs typeface="Tahoma" pitchFamily="34" charset="0"/>
              </a:rPr>
              <a:t>Valeria Letelier G.</a:t>
            </a:r>
            <a:endParaRPr lang="es-CL" sz="1000" dirty="0"/>
          </a:p>
        </p:txBody>
      </p:sp>
    </p:spTree>
    <p:extLst>
      <p:ext uri="{BB962C8B-B14F-4D97-AF65-F5344CB8AC3E}">
        <p14:creationId xmlns:p14="http://schemas.microsoft.com/office/powerpoint/2010/main" val="200875129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2 Marcador de contenido"/>
          <p:cNvSpPr>
            <a:spLocks noGrp="1"/>
          </p:cNvSpPr>
          <p:nvPr>
            <p:ph idx="1"/>
          </p:nvPr>
        </p:nvSpPr>
        <p:spPr>
          <a:xfrm>
            <a:off x="755650" y="1341438"/>
            <a:ext cx="7777163" cy="5111898"/>
          </a:xfrm>
        </p:spPr>
        <p:txBody>
          <a:bodyPr rtlCol="0">
            <a:normAutofit fontScale="92500" lnSpcReduction="10000"/>
          </a:bodyPr>
          <a:lstStyle/>
          <a:p>
            <a:pPr algn="just">
              <a:buClr>
                <a:srgbClr val="FFE800"/>
              </a:buClr>
              <a:buBlip>
                <a:blip r:embed="rId2"/>
              </a:buBlip>
            </a:pPr>
            <a:r>
              <a:rPr lang="es-CL" sz="2800" dirty="0" smtClean="0">
                <a:latin typeface="Tahoma"/>
                <a:cs typeface="Tahoma"/>
              </a:rPr>
              <a:t>CRM ha sido reconocido como un componente trascendental para la </a:t>
            </a:r>
            <a:r>
              <a:rPr lang="es-CL" sz="2800" b="1" dirty="0" smtClean="0">
                <a:latin typeface="Tahoma"/>
                <a:cs typeface="Tahoma"/>
              </a:rPr>
              <a:t>seguridad</a:t>
            </a:r>
            <a:r>
              <a:rPr lang="es-CL" sz="2800" dirty="0" smtClean="0">
                <a:latin typeface="Tahoma"/>
                <a:cs typeface="Tahoma"/>
              </a:rPr>
              <a:t> y </a:t>
            </a:r>
            <a:r>
              <a:rPr lang="es-CL" sz="2800" b="1" dirty="0" smtClean="0">
                <a:latin typeface="Tahoma"/>
                <a:cs typeface="Tahoma"/>
              </a:rPr>
              <a:t>eficiencia</a:t>
            </a:r>
            <a:r>
              <a:rPr lang="es-CL" sz="2800" dirty="0" smtClean="0">
                <a:latin typeface="Tahoma"/>
                <a:cs typeface="Tahoma"/>
              </a:rPr>
              <a:t> de vuelo.</a:t>
            </a:r>
          </a:p>
          <a:p>
            <a:pPr marL="0" indent="0" algn="just">
              <a:buClr>
                <a:srgbClr val="FFE800"/>
              </a:buClr>
              <a:buNone/>
            </a:pPr>
            <a:endParaRPr lang="es-CL" sz="2800" dirty="0">
              <a:solidFill>
                <a:srgbClr val="000000"/>
              </a:solidFill>
              <a:latin typeface="Tahoma"/>
              <a:ea typeface="Tahoma" pitchFamily="34" charset="0"/>
              <a:cs typeface="Tahoma"/>
            </a:endParaRPr>
          </a:p>
          <a:p>
            <a:pPr algn="just">
              <a:buClr>
                <a:srgbClr val="FFE800"/>
              </a:buClr>
              <a:buBlip>
                <a:blip r:embed="rId2"/>
              </a:buBlip>
            </a:pPr>
            <a:r>
              <a:rPr lang="es-ES" sz="2800" dirty="0" smtClean="0">
                <a:latin typeface="Tahoma"/>
                <a:cs typeface="Tahoma"/>
              </a:rPr>
              <a:t>Todos </a:t>
            </a:r>
            <a:r>
              <a:rPr lang="es-ES" sz="2800" dirty="0">
                <a:latin typeface="Tahoma"/>
                <a:cs typeface="Tahoma"/>
              </a:rPr>
              <a:t>pueden beneficiarse del entrenamiento </a:t>
            </a:r>
            <a:r>
              <a:rPr lang="es-ES" sz="2800" dirty="0" smtClean="0">
                <a:latin typeface="Tahoma"/>
                <a:cs typeface="Tahoma"/>
              </a:rPr>
              <a:t>CRM, n</a:t>
            </a:r>
            <a:r>
              <a:rPr lang="es-ES" sz="2800" dirty="0" smtClean="0">
                <a:latin typeface="Tahoma" pitchFamily="34" charset="0"/>
                <a:cs typeface="Tahoma" pitchFamily="34" charset="0"/>
              </a:rPr>
              <a:t>o </a:t>
            </a:r>
            <a:r>
              <a:rPr lang="es-ES" sz="2800" dirty="0">
                <a:latin typeface="Tahoma" pitchFamily="34" charset="0"/>
                <a:cs typeface="Tahoma" pitchFamily="34" charset="0"/>
              </a:rPr>
              <a:t>se limita a las tripulaciones. </a:t>
            </a:r>
            <a:r>
              <a:rPr lang="es-ES" sz="2800" dirty="0" smtClean="0">
                <a:latin typeface="Tahoma" pitchFamily="34" charset="0"/>
                <a:cs typeface="Tahoma" pitchFamily="34" charset="0"/>
              </a:rPr>
              <a:t>Sus conceptos son plenamente aplicables a Aviaci</a:t>
            </a:r>
            <a:r>
              <a:rPr lang="es-ES" sz="2800" dirty="0" smtClean="0">
                <a:latin typeface="Tahoma" pitchFamily="34" charset="0"/>
                <a:cs typeface="Tahoma" pitchFamily="34" charset="0"/>
              </a:rPr>
              <a:t>ón General.</a:t>
            </a:r>
            <a:endParaRPr lang="es-ES" sz="2800" dirty="0">
              <a:latin typeface="Tahoma" pitchFamily="34" charset="0"/>
              <a:cs typeface="Tahoma" pitchFamily="34" charset="0"/>
            </a:endParaRPr>
          </a:p>
          <a:p>
            <a:pPr algn="just">
              <a:buClr>
                <a:srgbClr val="FFE800"/>
              </a:buClr>
              <a:buBlip>
                <a:blip r:embed="rId2"/>
              </a:buBlip>
            </a:pPr>
            <a:endParaRPr lang="es-ES" sz="2800" dirty="0" smtClean="0">
              <a:latin typeface="Tahoma" pitchFamily="34" charset="0"/>
              <a:ea typeface="Tahoma" pitchFamily="34" charset="0"/>
              <a:cs typeface="Tahoma" pitchFamily="34" charset="0"/>
            </a:endParaRPr>
          </a:p>
          <a:p>
            <a:pPr algn="just">
              <a:buClr>
                <a:srgbClr val="FFE800"/>
              </a:buClr>
              <a:buBlip>
                <a:blip r:embed="rId2"/>
              </a:buBlip>
            </a:pPr>
            <a:r>
              <a:rPr lang="es-ES" sz="2800" dirty="0" smtClean="0">
                <a:latin typeface="Tahoma" pitchFamily="34" charset="0"/>
                <a:ea typeface="Tahoma" pitchFamily="34" charset="0"/>
                <a:cs typeface="Tahoma" pitchFamily="34" charset="0"/>
              </a:rPr>
              <a:t>Para las operaciones de vuelo individuales, se cuenta con el </a:t>
            </a:r>
            <a:r>
              <a:rPr lang="es-ES" sz="2800" smtClean="0">
                <a:latin typeface="Tahoma" pitchFamily="34" charset="0"/>
                <a:ea typeface="Tahoma" pitchFamily="34" charset="0"/>
                <a:cs typeface="Tahoma" pitchFamily="34" charset="0"/>
              </a:rPr>
              <a:t>entrenamiento en </a:t>
            </a:r>
            <a:r>
              <a:rPr lang="es-ES" sz="2800" b="1" smtClean="0">
                <a:latin typeface="Tahoma" pitchFamily="34" charset="0"/>
                <a:ea typeface="Tahoma" pitchFamily="34" charset="0"/>
                <a:cs typeface="Tahoma" pitchFamily="34" charset="0"/>
              </a:rPr>
              <a:t>Single</a:t>
            </a:r>
            <a:r>
              <a:rPr lang="es-ES" sz="2800" b="1" dirty="0" smtClean="0">
                <a:latin typeface="Tahoma" pitchFamily="34" charset="0"/>
                <a:ea typeface="Tahoma" pitchFamily="34" charset="0"/>
                <a:cs typeface="Tahoma" pitchFamily="34" charset="0"/>
              </a:rPr>
              <a:t>-</a:t>
            </a:r>
            <a:r>
              <a:rPr lang="es-ES" sz="2800" b="1" dirty="0" err="1" smtClean="0">
                <a:latin typeface="Tahoma" pitchFamily="34" charset="0"/>
                <a:ea typeface="Tahoma" pitchFamily="34" charset="0"/>
                <a:cs typeface="Tahoma" pitchFamily="34" charset="0"/>
              </a:rPr>
              <a:t>Pilot</a:t>
            </a:r>
            <a:r>
              <a:rPr lang="es-ES" sz="2800" b="1" dirty="0" smtClean="0">
                <a:latin typeface="Tahoma" pitchFamily="34" charset="0"/>
                <a:ea typeface="Tahoma" pitchFamily="34" charset="0"/>
                <a:cs typeface="Tahoma" pitchFamily="34" charset="0"/>
              </a:rPr>
              <a:t> </a:t>
            </a:r>
            <a:r>
              <a:rPr lang="es-ES" sz="2800" b="1" dirty="0" err="1" smtClean="0">
                <a:latin typeface="Tahoma" pitchFamily="34" charset="0"/>
                <a:ea typeface="Tahoma" pitchFamily="34" charset="0"/>
                <a:cs typeface="Tahoma" pitchFamily="34" charset="0"/>
              </a:rPr>
              <a:t>Resource</a:t>
            </a:r>
            <a:r>
              <a:rPr lang="es-ES" sz="2800" b="1" dirty="0" smtClean="0">
                <a:latin typeface="Tahoma" pitchFamily="34" charset="0"/>
                <a:ea typeface="Tahoma" pitchFamily="34" charset="0"/>
                <a:cs typeface="Tahoma" pitchFamily="34" charset="0"/>
              </a:rPr>
              <a:t> Management (SRM)</a:t>
            </a:r>
            <a:r>
              <a:rPr lang="es-ES" sz="2800" dirty="0" smtClean="0">
                <a:latin typeface="Tahoma" pitchFamily="34" charset="0"/>
                <a:ea typeface="Tahoma" pitchFamily="34" charset="0"/>
                <a:cs typeface="Tahoma" pitchFamily="34" charset="0"/>
              </a:rPr>
              <a:t>.</a:t>
            </a:r>
            <a:endParaRPr lang="es-ES" sz="2800" dirty="0" smtClean="0">
              <a:latin typeface="Tahoma" pitchFamily="34" charset="0"/>
              <a:ea typeface="Tahoma" pitchFamily="34" charset="0"/>
              <a:cs typeface="Tahoma" pitchFamily="34" charset="0"/>
            </a:endParaRPr>
          </a:p>
          <a:p>
            <a:pPr algn="just">
              <a:buClr>
                <a:srgbClr val="FFE800"/>
              </a:buClr>
              <a:buBlip>
                <a:blip r:embed="rId2"/>
              </a:buBlip>
            </a:pPr>
            <a:endParaRPr lang="es-CL" sz="3000" dirty="0" smtClean="0">
              <a:latin typeface="Tahoma"/>
              <a:ea typeface="Tahoma" pitchFamily="34" charset="0"/>
              <a:cs typeface="Tahoma"/>
            </a:endParaRPr>
          </a:p>
          <a:p>
            <a:pPr marL="0" indent="0" eaLnBrk="1" fontAlgn="auto" hangingPunct="1">
              <a:spcAft>
                <a:spcPts val="0"/>
              </a:spcAft>
              <a:buNone/>
              <a:defRPr/>
            </a:pPr>
            <a:endParaRPr lang="es-CL" sz="3000" dirty="0" smtClean="0">
              <a:latin typeface="Tahoma" pitchFamily="34" charset="0"/>
              <a:ea typeface="Tahoma" pitchFamily="34" charset="0"/>
              <a:cs typeface="Tahoma" pitchFamily="34" charset="0"/>
            </a:endParaRPr>
          </a:p>
        </p:txBody>
      </p:sp>
      <p:sp>
        <p:nvSpPr>
          <p:cNvPr id="2" name="Título 1"/>
          <p:cNvSpPr>
            <a:spLocks noGrp="1"/>
          </p:cNvSpPr>
          <p:nvPr>
            <p:ph type="title"/>
          </p:nvPr>
        </p:nvSpPr>
        <p:spPr/>
        <p:txBody>
          <a:bodyPr>
            <a:normAutofit/>
          </a:bodyPr>
          <a:lstStyle/>
          <a:p>
            <a:r>
              <a:rPr lang="es-MX" sz="3600" b="1" dirty="0" smtClean="0">
                <a:solidFill>
                  <a:srgbClr val="00337E"/>
                </a:solidFill>
                <a:latin typeface="Tahoma" pitchFamily="34" charset="0"/>
                <a:cs typeface="Tahoma" pitchFamily="34" charset="0"/>
              </a:rPr>
              <a:t>CONCLUSIONES</a:t>
            </a:r>
            <a:endParaRPr lang="es-ES" sz="3600" b="1" dirty="0"/>
          </a:p>
        </p:txBody>
      </p:sp>
      <p:pic>
        <p:nvPicPr>
          <p:cNvPr id="5" name="4 Imagen"/>
          <p:cNvPicPr>
            <a:picLocks noChangeAspect="1" noChangeArrowheads="1"/>
          </p:cNvPicPr>
          <p:nvPr/>
        </p:nvPicPr>
        <p:blipFill rotWithShape="1">
          <a:blip r:embed="rId3">
            <a:extLst>
              <a:ext uri="{28A0092B-C50C-407E-A947-70E740481C1C}">
                <a14:useLocalDpi xmlns:a14="http://schemas.microsoft.com/office/drawing/2010/main" val="0"/>
              </a:ext>
            </a:extLst>
          </a:blip>
          <a:srcRect l="3149" t="12537" r="86563" b="16946"/>
          <a:stretch/>
        </p:blipFill>
        <p:spPr bwMode="auto">
          <a:xfrm>
            <a:off x="-11969" y="-27384"/>
            <a:ext cx="983569" cy="1296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1 Marcador de fecha"/>
          <p:cNvSpPr>
            <a:spLocks noGrp="1"/>
          </p:cNvSpPr>
          <p:nvPr>
            <p:ph type="dt" sz="half" idx="10"/>
          </p:nvPr>
        </p:nvSpPr>
        <p:spPr>
          <a:xfrm>
            <a:off x="1332" y="6520259"/>
            <a:ext cx="2842476" cy="365125"/>
          </a:xfrm>
          <a:solidFill>
            <a:schemeClr val="tx2">
              <a:lumMod val="75000"/>
            </a:schemeClr>
          </a:solidFill>
        </p:spPr>
        <p:txBody>
          <a:bodyPr/>
          <a:lstStyle/>
          <a:p>
            <a:r>
              <a:rPr lang="es-CL" sz="1000" b="1" dirty="0" smtClean="0">
                <a:solidFill>
                  <a:schemeClr val="bg1"/>
                </a:solidFill>
                <a:latin typeface="Tahoma" pitchFamily="34" charset="0"/>
                <a:ea typeface="Tahoma" pitchFamily="34" charset="0"/>
                <a:cs typeface="Tahoma" pitchFamily="34" charset="0"/>
              </a:rPr>
              <a:t>Departamento Prevención de Accidentes</a:t>
            </a:r>
            <a:endParaRPr lang="es-CL" sz="1000" b="1" dirty="0">
              <a:solidFill>
                <a:schemeClr val="bg1"/>
              </a:solidFill>
              <a:latin typeface="Tahoma" pitchFamily="34" charset="0"/>
              <a:ea typeface="Tahoma" pitchFamily="34" charset="0"/>
              <a:cs typeface="Tahoma" pitchFamily="34" charset="0"/>
            </a:endParaRPr>
          </a:p>
        </p:txBody>
      </p:sp>
      <p:sp>
        <p:nvSpPr>
          <p:cNvPr id="7" name="3 Marcador de pie de página"/>
          <p:cNvSpPr>
            <a:spLocks noGrp="1"/>
          </p:cNvSpPr>
          <p:nvPr>
            <p:ph type="ftr" sz="quarter" idx="11"/>
          </p:nvPr>
        </p:nvSpPr>
        <p:spPr>
          <a:xfrm>
            <a:off x="2843808" y="6520259"/>
            <a:ext cx="3240360" cy="365125"/>
          </a:xfrm>
          <a:solidFill>
            <a:schemeClr val="tx2">
              <a:lumMod val="60000"/>
              <a:lumOff val="40000"/>
            </a:schemeClr>
          </a:solidFill>
        </p:spPr>
        <p:txBody>
          <a:bodyPr/>
          <a:lstStyle/>
          <a:p>
            <a:r>
              <a:rPr lang="es-MX" sz="1000" b="1" dirty="0" smtClean="0">
                <a:solidFill>
                  <a:schemeClr val="bg1"/>
                </a:solidFill>
                <a:latin typeface="Tahoma" pitchFamily="34" charset="0"/>
                <a:ea typeface="Tahoma" pitchFamily="34" charset="0"/>
                <a:cs typeface="Tahoma" pitchFamily="34" charset="0"/>
              </a:rPr>
              <a:t>CRM</a:t>
            </a:r>
            <a:endParaRPr lang="es-CL" sz="1000" b="1" dirty="0">
              <a:solidFill>
                <a:schemeClr val="bg1"/>
              </a:solidFill>
              <a:latin typeface="Tahoma" pitchFamily="34" charset="0"/>
              <a:ea typeface="Tahoma" pitchFamily="34" charset="0"/>
              <a:cs typeface="Tahoma" pitchFamily="34" charset="0"/>
            </a:endParaRPr>
          </a:p>
        </p:txBody>
      </p:sp>
      <p:sp>
        <p:nvSpPr>
          <p:cNvPr id="8" name="4 Marcador de número de diapositiva"/>
          <p:cNvSpPr>
            <a:spLocks noGrp="1"/>
          </p:cNvSpPr>
          <p:nvPr>
            <p:ph type="sldNum" sz="quarter" idx="12"/>
          </p:nvPr>
        </p:nvSpPr>
        <p:spPr>
          <a:xfrm>
            <a:off x="6084168" y="6520259"/>
            <a:ext cx="3059832" cy="365125"/>
          </a:xfrm>
          <a:solidFill>
            <a:schemeClr val="tx2">
              <a:lumMod val="40000"/>
              <a:lumOff val="60000"/>
            </a:schemeClr>
          </a:solidFill>
        </p:spPr>
        <p:txBody>
          <a:bodyPr/>
          <a:lstStyle/>
          <a:p>
            <a:pPr algn="ctr"/>
            <a:r>
              <a:rPr lang="es-CL" sz="1000" b="1" dirty="0" smtClean="0">
                <a:solidFill>
                  <a:schemeClr val="bg1"/>
                </a:solidFill>
                <a:latin typeface="Tahoma" pitchFamily="34" charset="0"/>
                <a:ea typeface="Tahoma" pitchFamily="34" charset="0"/>
                <a:cs typeface="Tahoma" pitchFamily="34" charset="0"/>
              </a:rPr>
              <a:t>Valeria Letelier G.</a:t>
            </a:r>
            <a:endParaRPr lang="es-CL" sz="1000" dirty="0"/>
          </a:p>
        </p:txBody>
      </p:sp>
    </p:spTree>
    <p:extLst>
      <p:ext uri="{BB962C8B-B14F-4D97-AF65-F5344CB8AC3E}">
        <p14:creationId xmlns:p14="http://schemas.microsoft.com/office/powerpoint/2010/main" val="404337719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6" name="Rectangle 3074"/>
          <p:cNvSpPr>
            <a:spLocks noGrp="1"/>
          </p:cNvSpPr>
          <p:nvPr>
            <p:ph type="title"/>
          </p:nvPr>
        </p:nvSpPr>
        <p:spPr>
          <a:xfrm>
            <a:off x="1403648" y="278161"/>
            <a:ext cx="6480175" cy="990600"/>
          </a:xfrm>
          <a:solidFill>
            <a:schemeClr val="bg1"/>
          </a:solidFill>
        </p:spPr>
        <p:txBody>
          <a:bodyPr>
            <a:normAutofit/>
          </a:bodyPr>
          <a:lstStyle/>
          <a:p>
            <a:r>
              <a:rPr lang="es-MX" sz="3600" b="1" dirty="0" smtClean="0">
                <a:solidFill>
                  <a:srgbClr val="00B050"/>
                </a:solidFill>
                <a:latin typeface="Tahoma" pitchFamily="34" charset="0"/>
                <a:ea typeface="Tahoma" pitchFamily="34" charset="0"/>
                <a:cs typeface="Tahoma" pitchFamily="34" charset="0"/>
              </a:rPr>
              <a:t>Bibliografía Recomendada</a:t>
            </a:r>
            <a:endParaRPr lang="es-ES" sz="3600" b="1" dirty="0" smtClean="0">
              <a:solidFill>
                <a:srgbClr val="00B050"/>
              </a:solidFill>
              <a:latin typeface="Tahoma" pitchFamily="34" charset="0"/>
              <a:cs typeface="Tahoma" pitchFamily="34" charset="0"/>
            </a:endParaRPr>
          </a:p>
        </p:txBody>
      </p:sp>
      <p:pic>
        <p:nvPicPr>
          <p:cNvPr id="4" name="4 Imagen"/>
          <p:cNvPicPr>
            <a:picLocks noChangeAspect="1" noChangeArrowheads="1"/>
          </p:cNvPicPr>
          <p:nvPr/>
        </p:nvPicPr>
        <p:blipFill rotWithShape="1">
          <a:blip r:embed="rId3">
            <a:extLst>
              <a:ext uri="{28A0092B-C50C-407E-A947-70E740481C1C}">
                <a14:useLocalDpi xmlns:a14="http://schemas.microsoft.com/office/drawing/2010/main" val="0"/>
              </a:ext>
            </a:extLst>
          </a:blip>
          <a:srcRect l="3149" t="12537" r="86563" b="16946"/>
          <a:stretch/>
        </p:blipFill>
        <p:spPr bwMode="auto">
          <a:xfrm>
            <a:off x="-11969" y="-27384"/>
            <a:ext cx="983569" cy="1296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Rectángulo"/>
          <p:cNvSpPr/>
          <p:nvPr/>
        </p:nvSpPr>
        <p:spPr>
          <a:xfrm>
            <a:off x="683568" y="1336700"/>
            <a:ext cx="7920880" cy="5416868"/>
          </a:xfrm>
          <a:prstGeom prst="rect">
            <a:avLst/>
          </a:prstGeom>
        </p:spPr>
        <p:txBody>
          <a:bodyPr wrap="square">
            <a:spAutoFit/>
          </a:bodyPr>
          <a:lstStyle/>
          <a:p>
            <a:pPr marL="342900" indent="-342900" algn="just">
              <a:buBlip>
                <a:blip r:embed="rId4"/>
              </a:buBlip>
            </a:pPr>
            <a:r>
              <a:rPr lang="en-US" b="1" dirty="0">
                <a:solidFill>
                  <a:srgbClr val="00B050"/>
                </a:solidFill>
                <a:latin typeface="Tahoma" pitchFamily="34" charset="0"/>
                <a:ea typeface="Tahoma" pitchFamily="34" charset="0"/>
                <a:cs typeface="Tahoma" pitchFamily="34" charset="0"/>
              </a:rPr>
              <a:t>FAA Advisory Circular </a:t>
            </a:r>
            <a:r>
              <a:rPr lang="en-US" b="1" dirty="0" smtClean="0">
                <a:solidFill>
                  <a:srgbClr val="00B050"/>
                </a:solidFill>
                <a:latin typeface="Tahoma" pitchFamily="34" charset="0"/>
                <a:ea typeface="Tahoma" pitchFamily="34" charset="0"/>
                <a:cs typeface="Tahoma" pitchFamily="34" charset="0"/>
              </a:rPr>
              <a:t>N°120-51E </a:t>
            </a:r>
            <a:r>
              <a:rPr lang="en-US" dirty="0" smtClean="0">
                <a:solidFill>
                  <a:srgbClr val="00B050"/>
                </a:solidFill>
                <a:latin typeface="Tahoma" pitchFamily="34" charset="0"/>
                <a:ea typeface="Tahoma" pitchFamily="34" charset="0"/>
                <a:cs typeface="Tahoma" pitchFamily="34" charset="0"/>
              </a:rPr>
              <a:t>Crew Resource Management Training:</a:t>
            </a:r>
          </a:p>
          <a:p>
            <a:pPr marL="361950" algn="just"/>
            <a:r>
              <a:rPr lang="en-US" sz="1000" dirty="0" smtClean="0">
                <a:solidFill>
                  <a:srgbClr val="00B050"/>
                </a:solidFill>
                <a:latin typeface="Tahoma" pitchFamily="34" charset="0"/>
                <a:ea typeface="Tahoma" pitchFamily="34" charset="0"/>
                <a:cs typeface="Tahoma" pitchFamily="34" charset="0"/>
                <a:hlinkClick r:id="rId5"/>
              </a:rPr>
              <a:t>http</a:t>
            </a:r>
            <a:r>
              <a:rPr lang="en-US" sz="1000" dirty="0">
                <a:solidFill>
                  <a:srgbClr val="00B050"/>
                </a:solidFill>
                <a:latin typeface="Tahoma" pitchFamily="34" charset="0"/>
                <a:ea typeface="Tahoma" pitchFamily="34" charset="0"/>
                <a:cs typeface="Tahoma" pitchFamily="34" charset="0"/>
                <a:hlinkClick r:id="rId5"/>
              </a:rPr>
              <a:t>://rgl.faa.gov/Regulatory_and_Guidance_Library/rgAdvisoryCircular.nsf/list/AC%20120-51E/$</a:t>
            </a:r>
            <a:r>
              <a:rPr lang="en-US" sz="1000" dirty="0" smtClean="0">
                <a:solidFill>
                  <a:srgbClr val="00B050"/>
                </a:solidFill>
                <a:latin typeface="Tahoma" pitchFamily="34" charset="0"/>
                <a:ea typeface="Tahoma" pitchFamily="34" charset="0"/>
                <a:cs typeface="Tahoma" pitchFamily="34" charset="0"/>
                <a:hlinkClick r:id="rId5"/>
              </a:rPr>
              <a:t>FILE/AC120-51e.pdf</a:t>
            </a:r>
            <a:endParaRPr lang="en-US" sz="1000" dirty="0" smtClean="0">
              <a:solidFill>
                <a:srgbClr val="00B050"/>
              </a:solidFill>
              <a:latin typeface="Tahoma" pitchFamily="34" charset="0"/>
              <a:ea typeface="Tahoma" pitchFamily="34" charset="0"/>
              <a:cs typeface="Tahoma" pitchFamily="34" charset="0"/>
            </a:endParaRPr>
          </a:p>
          <a:p>
            <a:pPr algn="just"/>
            <a:endParaRPr lang="en-US" sz="2000" dirty="0" smtClean="0">
              <a:solidFill>
                <a:srgbClr val="00B050"/>
              </a:solidFill>
              <a:latin typeface="Tahoma" pitchFamily="34" charset="0"/>
              <a:ea typeface="Tahoma" pitchFamily="34" charset="0"/>
              <a:cs typeface="Tahoma" pitchFamily="34" charset="0"/>
            </a:endParaRPr>
          </a:p>
          <a:p>
            <a:pPr marL="342900" indent="-342900" algn="just">
              <a:buBlip>
                <a:blip r:embed="rId4"/>
              </a:buBlip>
            </a:pPr>
            <a:r>
              <a:rPr lang="en-US" b="1" dirty="0" smtClean="0">
                <a:solidFill>
                  <a:srgbClr val="00B050"/>
                </a:solidFill>
                <a:latin typeface="Tahoma" pitchFamily="34" charset="0"/>
                <a:ea typeface="Tahoma" pitchFamily="34" charset="0"/>
                <a:cs typeface="Tahoma" pitchFamily="34" charset="0"/>
              </a:rPr>
              <a:t>FAA Advisory Circular N°60-22</a:t>
            </a:r>
            <a:r>
              <a:rPr lang="en-US" dirty="0" smtClean="0">
                <a:solidFill>
                  <a:srgbClr val="00B050"/>
                </a:solidFill>
                <a:latin typeface="Tahoma" pitchFamily="34" charset="0"/>
                <a:ea typeface="Tahoma" pitchFamily="34" charset="0"/>
                <a:cs typeface="Tahoma" pitchFamily="34" charset="0"/>
              </a:rPr>
              <a:t> Aeronautical Decision Making:</a:t>
            </a:r>
          </a:p>
          <a:p>
            <a:pPr marL="361950" algn="just"/>
            <a:r>
              <a:rPr lang="en-US" sz="1000" dirty="0">
                <a:solidFill>
                  <a:srgbClr val="00B050"/>
                </a:solidFill>
                <a:latin typeface="Tahoma" pitchFamily="34" charset="0"/>
                <a:ea typeface="Tahoma" pitchFamily="34" charset="0"/>
                <a:cs typeface="Tahoma" pitchFamily="34" charset="0"/>
                <a:hlinkClick r:id="rId6"/>
              </a:rPr>
              <a:t>http://</a:t>
            </a:r>
            <a:r>
              <a:rPr lang="en-US" sz="1000" dirty="0" smtClean="0">
                <a:solidFill>
                  <a:srgbClr val="00B050"/>
                </a:solidFill>
                <a:latin typeface="Tahoma" pitchFamily="34" charset="0"/>
                <a:ea typeface="Tahoma" pitchFamily="34" charset="0"/>
                <a:cs typeface="Tahoma" pitchFamily="34" charset="0"/>
                <a:hlinkClick r:id="rId6"/>
              </a:rPr>
              <a:t>www.faa.gov/regulations_policies/advisory_circulars/index.cfm/go/document.information/documentID/22624</a:t>
            </a:r>
            <a:endParaRPr lang="en-US" sz="1000" dirty="0">
              <a:solidFill>
                <a:srgbClr val="00B050"/>
              </a:solidFill>
              <a:latin typeface="Tahoma" pitchFamily="34" charset="0"/>
              <a:ea typeface="Tahoma" pitchFamily="34" charset="0"/>
              <a:cs typeface="Tahoma" pitchFamily="34" charset="0"/>
            </a:endParaRPr>
          </a:p>
          <a:p>
            <a:pPr algn="just"/>
            <a:endParaRPr lang="en-US" sz="2000" dirty="0" smtClean="0">
              <a:solidFill>
                <a:srgbClr val="00B050"/>
              </a:solidFill>
              <a:latin typeface="Tahoma" pitchFamily="34" charset="0"/>
              <a:ea typeface="Tahoma" pitchFamily="34" charset="0"/>
              <a:cs typeface="Tahoma" pitchFamily="34" charset="0"/>
            </a:endParaRPr>
          </a:p>
          <a:p>
            <a:pPr marL="342900" indent="-342900" algn="just">
              <a:buBlip>
                <a:blip r:embed="rId4"/>
              </a:buBlip>
            </a:pPr>
            <a:r>
              <a:rPr lang="en-US" b="1" dirty="0" err="1" smtClean="0">
                <a:solidFill>
                  <a:srgbClr val="00B050"/>
                </a:solidFill>
                <a:latin typeface="Tahoma" pitchFamily="34" charset="0"/>
                <a:ea typeface="Tahoma" pitchFamily="34" charset="0"/>
                <a:cs typeface="Tahoma" pitchFamily="34" charset="0"/>
              </a:rPr>
              <a:t>Modelo</a:t>
            </a:r>
            <a:r>
              <a:rPr lang="en-US" b="1" dirty="0" smtClean="0">
                <a:solidFill>
                  <a:srgbClr val="00B050"/>
                </a:solidFill>
                <a:latin typeface="Tahoma" pitchFamily="34" charset="0"/>
                <a:ea typeface="Tahoma" pitchFamily="34" charset="0"/>
                <a:cs typeface="Tahoma" pitchFamily="34" charset="0"/>
              </a:rPr>
              <a:t> IHTAR </a:t>
            </a:r>
            <a:r>
              <a:rPr lang="en-US" dirty="0" smtClean="0">
                <a:solidFill>
                  <a:srgbClr val="00B050"/>
                </a:solidFill>
                <a:latin typeface="Tahoma" pitchFamily="34" charset="0"/>
                <a:ea typeface="Tahoma" pitchFamily="34" charset="0"/>
                <a:cs typeface="Tahoma" pitchFamily="34" charset="0"/>
              </a:rPr>
              <a:t>(</a:t>
            </a:r>
            <a:r>
              <a:rPr lang="en-US" dirty="0" err="1" smtClean="0">
                <a:solidFill>
                  <a:srgbClr val="00B050"/>
                </a:solidFill>
                <a:latin typeface="Tahoma" pitchFamily="34" charset="0"/>
                <a:ea typeface="Tahoma" pitchFamily="34" charset="0"/>
                <a:cs typeface="Tahoma" pitchFamily="34" charset="0"/>
              </a:rPr>
              <a:t>Manejo</a:t>
            </a:r>
            <a:r>
              <a:rPr lang="en-US" dirty="0" smtClean="0">
                <a:solidFill>
                  <a:srgbClr val="00B050"/>
                </a:solidFill>
                <a:latin typeface="Tahoma" pitchFamily="34" charset="0"/>
                <a:ea typeface="Tahoma" pitchFamily="34" charset="0"/>
                <a:cs typeface="Tahoma" pitchFamily="34" charset="0"/>
              </a:rPr>
              <a:t> de </a:t>
            </a:r>
            <a:r>
              <a:rPr lang="en-US" dirty="0" err="1" smtClean="0">
                <a:solidFill>
                  <a:srgbClr val="00B050"/>
                </a:solidFill>
                <a:latin typeface="Tahoma" pitchFamily="34" charset="0"/>
                <a:ea typeface="Tahoma" pitchFamily="34" charset="0"/>
                <a:cs typeface="Tahoma" pitchFamily="34" charset="0"/>
              </a:rPr>
              <a:t>Estados</a:t>
            </a:r>
            <a:r>
              <a:rPr lang="en-US" dirty="0" smtClean="0">
                <a:solidFill>
                  <a:srgbClr val="00B050"/>
                </a:solidFill>
                <a:latin typeface="Tahoma" pitchFamily="34" charset="0"/>
                <a:ea typeface="Tahoma" pitchFamily="34" charset="0"/>
                <a:cs typeface="Tahoma" pitchFamily="34" charset="0"/>
              </a:rPr>
              <a:t> </a:t>
            </a:r>
            <a:r>
              <a:rPr lang="en-US" dirty="0" err="1" smtClean="0">
                <a:solidFill>
                  <a:srgbClr val="00B050"/>
                </a:solidFill>
                <a:latin typeface="Tahoma" pitchFamily="34" charset="0"/>
                <a:ea typeface="Tahoma" pitchFamily="34" charset="0"/>
                <a:cs typeface="Tahoma" pitchFamily="34" charset="0"/>
              </a:rPr>
              <a:t>anómalos</a:t>
            </a:r>
            <a:r>
              <a:rPr lang="en-US" dirty="0" smtClean="0">
                <a:solidFill>
                  <a:srgbClr val="00B050"/>
                </a:solidFill>
                <a:latin typeface="Tahoma" pitchFamily="34" charset="0"/>
                <a:ea typeface="Tahoma" pitchFamily="34" charset="0"/>
                <a:cs typeface="Tahoma" pitchFamily="34" charset="0"/>
              </a:rPr>
              <a:t> de la </a:t>
            </a:r>
            <a:r>
              <a:rPr lang="en-US" dirty="0" err="1" smtClean="0">
                <a:solidFill>
                  <a:srgbClr val="00B050"/>
                </a:solidFill>
                <a:latin typeface="Tahoma" pitchFamily="34" charset="0"/>
                <a:ea typeface="Tahoma" pitchFamily="34" charset="0"/>
                <a:cs typeface="Tahoma" pitchFamily="34" charset="0"/>
              </a:rPr>
              <a:t>aeronave</a:t>
            </a:r>
            <a:r>
              <a:rPr lang="en-US" dirty="0" smtClean="0">
                <a:solidFill>
                  <a:srgbClr val="00B050"/>
                </a:solidFill>
                <a:latin typeface="Tahoma" pitchFamily="34" charset="0"/>
                <a:ea typeface="Tahoma" pitchFamily="34" charset="0"/>
                <a:cs typeface="Tahoma" pitchFamily="34" charset="0"/>
              </a:rPr>
              <a:t>): </a:t>
            </a:r>
            <a:r>
              <a:rPr lang="en-US" sz="1000" dirty="0" smtClean="0">
                <a:solidFill>
                  <a:srgbClr val="00B050"/>
                </a:solidFill>
                <a:latin typeface="Tahoma" pitchFamily="34" charset="0"/>
                <a:ea typeface="Tahoma" pitchFamily="34" charset="0"/>
                <a:cs typeface="Tahoma" pitchFamily="34" charset="0"/>
                <a:hlinkClick r:id="rId7"/>
              </a:rPr>
              <a:t>http://flightsafety.org/aerosafety-world-magazine/march-2012/the-IHTAR-model</a:t>
            </a:r>
            <a:endParaRPr lang="en-US" sz="1000" dirty="0">
              <a:solidFill>
                <a:srgbClr val="00B050"/>
              </a:solidFill>
              <a:latin typeface="Tahoma" pitchFamily="34" charset="0"/>
              <a:ea typeface="Tahoma" pitchFamily="34" charset="0"/>
              <a:cs typeface="Tahoma" pitchFamily="34" charset="0"/>
            </a:endParaRPr>
          </a:p>
          <a:p>
            <a:pPr marL="342900" indent="-342900" algn="just">
              <a:buBlip>
                <a:blip r:embed="rId4"/>
              </a:buBlip>
            </a:pPr>
            <a:endParaRPr lang="en-US" sz="1000" dirty="0" smtClean="0">
              <a:solidFill>
                <a:srgbClr val="00B050"/>
              </a:solidFill>
              <a:latin typeface="Tahoma" pitchFamily="34" charset="0"/>
              <a:ea typeface="Tahoma" pitchFamily="34" charset="0"/>
              <a:cs typeface="Tahoma" pitchFamily="34" charset="0"/>
            </a:endParaRPr>
          </a:p>
          <a:p>
            <a:pPr marL="342900" indent="-342900" algn="just">
              <a:buBlip>
                <a:blip r:embed="rId4"/>
              </a:buBlip>
            </a:pPr>
            <a:r>
              <a:rPr lang="en-US" sz="1600" b="1" dirty="0" smtClean="0">
                <a:solidFill>
                  <a:srgbClr val="00B050"/>
                </a:solidFill>
                <a:latin typeface="Tahoma" pitchFamily="34" charset="0"/>
                <a:ea typeface="Tahoma" pitchFamily="34" charset="0"/>
                <a:cs typeface="Tahoma" pitchFamily="34" charset="0"/>
              </a:rPr>
              <a:t>Risk Management Handbook: U.S. Department of Transportation. FEDERAL AVIATION ADMINISTRATION, 2009.</a:t>
            </a:r>
          </a:p>
          <a:p>
            <a:pPr marL="342900" indent="-342900" algn="just">
              <a:buBlip>
                <a:blip r:embed="rId4"/>
              </a:buBlip>
            </a:pPr>
            <a:endParaRPr lang="en-US" sz="1600" b="1" dirty="0" smtClean="0">
              <a:solidFill>
                <a:srgbClr val="00B050"/>
              </a:solidFill>
              <a:latin typeface="Tahoma" pitchFamily="34" charset="0"/>
              <a:ea typeface="Tahoma" pitchFamily="34" charset="0"/>
              <a:cs typeface="Tahoma" pitchFamily="34" charset="0"/>
            </a:endParaRPr>
          </a:p>
          <a:p>
            <a:pPr marL="342900" indent="-342900" algn="just">
              <a:buBlip>
                <a:blip r:embed="rId4"/>
              </a:buBlip>
            </a:pPr>
            <a:r>
              <a:rPr lang="es-CL" sz="1600" b="1" dirty="0" smtClean="0">
                <a:solidFill>
                  <a:srgbClr val="00B050"/>
                </a:solidFill>
                <a:latin typeface="Tahoma" pitchFamily="34" charset="0"/>
                <a:ea typeface="Tahoma" pitchFamily="34" charset="0"/>
                <a:cs typeface="Tahoma" pitchFamily="34" charset="0"/>
              </a:rPr>
              <a:t>OACI Manual de Entrenamiento en Factores Humanos (1998).</a:t>
            </a:r>
          </a:p>
          <a:p>
            <a:pPr marL="342900" indent="-342900" algn="just">
              <a:buBlip>
                <a:blip r:embed="rId4"/>
              </a:buBlip>
            </a:pPr>
            <a:endParaRPr lang="es-CL" sz="1600" b="1" dirty="0" smtClean="0">
              <a:solidFill>
                <a:srgbClr val="00B050"/>
              </a:solidFill>
              <a:latin typeface="Tahoma" pitchFamily="34" charset="0"/>
              <a:ea typeface="Tahoma" pitchFamily="34" charset="0"/>
              <a:cs typeface="Tahoma" pitchFamily="34" charset="0"/>
            </a:endParaRPr>
          </a:p>
          <a:p>
            <a:pPr marL="342900" indent="-342900" algn="just">
              <a:buBlip>
                <a:blip r:embed="rId4"/>
              </a:buBlip>
            </a:pPr>
            <a:r>
              <a:rPr lang="es-CL" sz="1600" b="1" dirty="0" smtClean="0">
                <a:solidFill>
                  <a:srgbClr val="00B050"/>
                </a:solidFill>
                <a:latin typeface="Tahoma" pitchFamily="34" charset="0"/>
                <a:ea typeface="Tahoma" pitchFamily="34" charset="0"/>
                <a:cs typeface="Tahoma" pitchFamily="34" charset="0"/>
              </a:rPr>
              <a:t>Online Single Pilot Resource Management Course:</a:t>
            </a:r>
          </a:p>
          <a:p>
            <a:pPr algn="just"/>
            <a:r>
              <a:rPr lang="es-CL" sz="1000" dirty="0" smtClean="0">
                <a:solidFill>
                  <a:srgbClr val="00B050"/>
                </a:solidFill>
                <a:latin typeface="Tahoma" pitchFamily="34" charset="0"/>
                <a:ea typeface="Tahoma" pitchFamily="34" charset="0"/>
                <a:cs typeface="Tahoma" pitchFamily="34" charset="0"/>
                <a:hlinkClick r:id="rId8"/>
              </a:rPr>
              <a:t>http</a:t>
            </a:r>
            <a:r>
              <a:rPr lang="es-CL" sz="1000" dirty="0">
                <a:solidFill>
                  <a:srgbClr val="00B050"/>
                </a:solidFill>
                <a:latin typeface="Tahoma" pitchFamily="34" charset="0"/>
                <a:ea typeface="Tahoma" pitchFamily="34" charset="0"/>
                <a:cs typeface="Tahoma" pitchFamily="34" charset="0"/>
                <a:hlinkClick r:id="rId8"/>
              </a:rPr>
              <a:t>://osrm.ca/</a:t>
            </a:r>
            <a:r>
              <a:rPr lang="es-CL" sz="1000" dirty="0" smtClean="0">
                <a:solidFill>
                  <a:srgbClr val="00B050"/>
                </a:solidFill>
                <a:latin typeface="Tahoma" pitchFamily="34" charset="0"/>
                <a:ea typeface="Tahoma" pitchFamily="34" charset="0"/>
                <a:cs typeface="Tahoma" pitchFamily="34" charset="0"/>
                <a:hlinkClick r:id="rId8"/>
              </a:rPr>
              <a:t>index.asp</a:t>
            </a:r>
            <a:endParaRPr lang="es-CL" sz="1000" dirty="0" smtClean="0">
              <a:solidFill>
                <a:srgbClr val="00B050"/>
              </a:solidFill>
              <a:latin typeface="Tahoma" pitchFamily="34" charset="0"/>
              <a:ea typeface="Tahoma" pitchFamily="34" charset="0"/>
              <a:cs typeface="Tahoma" pitchFamily="34" charset="0"/>
            </a:endParaRPr>
          </a:p>
          <a:p>
            <a:pPr marL="342900" indent="-342900" algn="just">
              <a:buBlip>
                <a:blip r:embed="rId4"/>
              </a:buBlip>
            </a:pPr>
            <a:endParaRPr lang="es-CL" sz="1600" b="1" dirty="0" smtClean="0">
              <a:solidFill>
                <a:srgbClr val="00B050"/>
              </a:solidFill>
              <a:latin typeface="Tahoma" pitchFamily="34" charset="0"/>
              <a:ea typeface="Tahoma" pitchFamily="34" charset="0"/>
              <a:cs typeface="Tahoma" pitchFamily="34" charset="0"/>
            </a:endParaRPr>
          </a:p>
          <a:p>
            <a:pPr marL="342900" indent="-342900" algn="just">
              <a:buBlip>
                <a:blip r:embed="rId4"/>
              </a:buBlip>
            </a:pPr>
            <a:endParaRPr lang="en-US" sz="1600" b="1" dirty="0" smtClean="0">
              <a:solidFill>
                <a:srgbClr val="00B050"/>
              </a:solidFill>
              <a:latin typeface="Tahoma" pitchFamily="34" charset="0"/>
              <a:ea typeface="Tahoma" pitchFamily="34" charset="0"/>
              <a:cs typeface="Tahoma" pitchFamily="34" charset="0"/>
            </a:endParaRPr>
          </a:p>
          <a:p>
            <a:pPr marL="361950" algn="just"/>
            <a:endParaRPr lang="en-US" sz="1600" dirty="0" smtClean="0">
              <a:solidFill>
                <a:srgbClr val="00B050"/>
              </a:solidFill>
              <a:latin typeface="Tahoma" pitchFamily="34" charset="0"/>
              <a:ea typeface="Tahoma" pitchFamily="34" charset="0"/>
              <a:cs typeface="Tahoma" pitchFamily="34" charset="0"/>
            </a:endParaRPr>
          </a:p>
          <a:p>
            <a:pPr marL="342900" indent="-342900" algn="just">
              <a:buBlip>
                <a:blip r:embed="rId4"/>
              </a:buBlip>
            </a:pPr>
            <a:endParaRPr lang="en-US" sz="1600" dirty="0" smtClean="0">
              <a:solidFill>
                <a:srgbClr val="00B050"/>
              </a:solidFill>
              <a:latin typeface="Tahoma" pitchFamily="34" charset="0"/>
              <a:ea typeface="Tahoma" pitchFamily="34" charset="0"/>
              <a:cs typeface="Tahoma" pitchFamily="34" charset="0"/>
            </a:endParaRPr>
          </a:p>
          <a:p>
            <a:pPr algn="just"/>
            <a:endParaRPr lang="en-US" sz="2400" b="1" dirty="0" smtClean="0">
              <a:latin typeface="Tahoma" pitchFamily="34" charset="0"/>
              <a:ea typeface="Tahoma" pitchFamily="34" charset="0"/>
              <a:cs typeface="Tahoma" pitchFamily="34" charset="0"/>
            </a:endParaRPr>
          </a:p>
        </p:txBody>
      </p:sp>
      <p:sp>
        <p:nvSpPr>
          <p:cNvPr id="5" name="1 Marcador de fecha"/>
          <p:cNvSpPr>
            <a:spLocks noGrp="1"/>
          </p:cNvSpPr>
          <p:nvPr>
            <p:ph type="dt" sz="half" idx="10"/>
          </p:nvPr>
        </p:nvSpPr>
        <p:spPr>
          <a:xfrm>
            <a:off x="1332" y="6520259"/>
            <a:ext cx="2842476" cy="365125"/>
          </a:xfrm>
          <a:solidFill>
            <a:schemeClr val="tx2">
              <a:lumMod val="75000"/>
            </a:schemeClr>
          </a:solidFill>
        </p:spPr>
        <p:txBody>
          <a:bodyPr/>
          <a:lstStyle/>
          <a:p>
            <a:r>
              <a:rPr lang="es-CL" sz="1000" b="1" dirty="0" smtClean="0">
                <a:solidFill>
                  <a:schemeClr val="bg1"/>
                </a:solidFill>
                <a:latin typeface="Tahoma" pitchFamily="34" charset="0"/>
                <a:ea typeface="Tahoma" pitchFamily="34" charset="0"/>
                <a:cs typeface="Tahoma" pitchFamily="34" charset="0"/>
              </a:rPr>
              <a:t>Departamento Prevención de Accidentes</a:t>
            </a:r>
            <a:endParaRPr lang="es-CL" sz="1000" b="1" dirty="0">
              <a:solidFill>
                <a:schemeClr val="bg1"/>
              </a:solidFill>
              <a:latin typeface="Tahoma" pitchFamily="34" charset="0"/>
              <a:ea typeface="Tahoma" pitchFamily="34" charset="0"/>
              <a:cs typeface="Tahoma" pitchFamily="34" charset="0"/>
            </a:endParaRPr>
          </a:p>
        </p:txBody>
      </p:sp>
      <p:sp>
        <p:nvSpPr>
          <p:cNvPr id="6" name="3 Marcador de pie de página"/>
          <p:cNvSpPr>
            <a:spLocks noGrp="1"/>
          </p:cNvSpPr>
          <p:nvPr>
            <p:ph type="ftr" sz="quarter" idx="11"/>
          </p:nvPr>
        </p:nvSpPr>
        <p:spPr>
          <a:xfrm>
            <a:off x="2843808" y="6520259"/>
            <a:ext cx="3240360" cy="365125"/>
          </a:xfrm>
          <a:solidFill>
            <a:schemeClr val="tx2">
              <a:lumMod val="60000"/>
              <a:lumOff val="40000"/>
            </a:schemeClr>
          </a:solidFill>
        </p:spPr>
        <p:txBody>
          <a:bodyPr/>
          <a:lstStyle/>
          <a:p>
            <a:r>
              <a:rPr lang="es-MX" sz="1000" b="1" dirty="0" smtClean="0">
                <a:solidFill>
                  <a:schemeClr val="bg1"/>
                </a:solidFill>
                <a:latin typeface="Tahoma" pitchFamily="34" charset="0"/>
                <a:ea typeface="Tahoma" pitchFamily="34" charset="0"/>
                <a:cs typeface="Tahoma" pitchFamily="34" charset="0"/>
              </a:rPr>
              <a:t>CRM</a:t>
            </a:r>
            <a:endParaRPr lang="es-CL" sz="1000" b="1" dirty="0">
              <a:solidFill>
                <a:schemeClr val="bg1"/>
              </a:solidFill>
              <a:latin typeface="Tahoma" pitchFamily="34" charset="0"/>
              <a:ea typeface="Tahoma" pitchFamily="34" charset="0"/>
              <a:cs typeface="Tahoma" pitchFamily="34" charset="0"/>
            </a:endParaRPr>
          </a:p>
        </p:txBody>
      </p:sp>
      <p:sp>
        <p:nvSpPr>
          <p:cNvPr id="7" name="4 Marcador de número de diapositiva"/>
          <p:cNvSpPr>
            <a:spLocks noGrp="1"/>
          </p:cNvSpPr>
          <p:nvPr>
            <p:ph type="sldNum" sz="quarter" idx="12"/>
          </p:nvPr>
        </p:nvSpPr>
        <p:spPr>
          <a:xfrm>
            <a:off x="6084168" y="6520259"/>
            <a:ext cx="3059832" cy="365125"/>
          </a:xfrm>
          <a:solidFill>
            <a:schemeClr val="tx2">
              <a:lumMod val="40000"/>
              <a:lumOff val="60000"/>
            </a:schemeClr>
          </a:solidFill>
        </p:spPr>
        <p:txBody>
          <a:bodyPr/>
          <a:lstStyle/>
          <a:p>
            <a:pPr algn="ctr"/>
            <a:r>
              <a:rPr lang="es-CL" sz="1000" b="1" dirty="0" smtClean="0">
                <a:solidFill>
                  <a:schemeClr val="bg1"/>
                </a:solidFill>
                <a:latin typeface="Tahoma" pitchFamily="34" charset="0"/>
                <a:ea typeface="Tahoma" pitchFamily="34" charset="0"/>
                <a:cs typeface="Tahoma" pitchFamily="34" charset="0"/>
              </a:rPr>
              <a:t>Valeria Letelier G.</a:t>
            </a:r>
            <a:endParaRPr lang="es-CL" sz="1000" dirty="0"/>
          </a:p>
        </p:txBody>
      </p:sp>
    </p:spTree>
    <p:extLst>
      <p:ext uri="{BB962C8B-B14F-4D97-AF65-F5344CB8AC3E}">
        <p14:creationId xmlns:p14="http://schemas.microsoft.com/office/powerpoint/2010/main" val="38659844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450</TotalTime>
  <Words>691</Words>
  <Application>Microsoft Macintosh PowerPoint</Application>
  <PresentationFormat>Presentación en pantalla (4:3)</PresentationFormat>
  <Paragraphs>99</Paragraphs>
  <Slides>10</Slides>
  <Notes>3</Notes>
  <HiddenSlides>1</HiddenSlides>
  <MMClips>0</MMClips>
  <ScaleCrop>false</ScaleCrop>
  <HeadingPairs>
    <vt:vector size="4" baseType="variant">
      <vt:variant>
        <vt:lpstr>Tema</vt:lpstr>
      </vt:variant>
      <vt:variant>
        <vt:i4>2</vt:i4>
      </vt:variant>
      <vt:variant>
        <vt:lpstr>Títulos de diapositiva</vt:lpstr>
      </vt:variant>
      <vt:variant>
        <vt:i4>10</vt:i4>
      </vt:variant>
    </vt:vector>
  </HeadingPairs>
  <TitlesOfParts>
    <vt:vector size="12" baseType="lpstr">
      <vt:lpstr>Tema de Office</vt:lpstr>
      <vt:lpstr>Diseño predeterminado</vt:lpstr>
      <vt:lpstr>Presentación de PowerPoint</vt:lpstr>
      <vt:lpstr>Presentación de PowerPoint</vt:lpstr>
      <vt:lpstr>Presentación de PowerPoint</vt:lpstr>
      <vt:lpstr>¿PARA QUÉ?</vt:lpstr>
      <vt:lpstr>Presentación de PowerPoint</vt:lpstr>
      <vt:lpstr>ESTUDIO DE CASO </vt:lpstr>
      <vt:lpstr>ESTUDIO DE CASO </vt:lpstr>
      <vt:lpstr>CONCLUSIONES</vt:lpstr>
      <vt:lpstr>Bibliografía Recomendada</vt:lpstr>
      <vt:lpstr>Presentación de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Valeria Letelier</dc:creator>
  <cp:lastModifiedBy>valeria letelier</cp:lastModifiedBy>
  <cp:revision>28</cp:revision>
  <dcterms:created xsi:type="dcterms:W3CDTF">2014-09-26T17:21:23Z</dcterms:created>
  <dcterms:modified xsi:type="dcterms:W3CDTF">2014-09-29T23:14:13Z</dcterms:modified>
</cp:coreProperties>
</file>