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17" r:id="rId1"/>
    <p:sldMasterId id="2147484529" r:id="rId2"/>
    <p:sldMasterId id="2147484743" r:id="rId3"/>
    <p:sldMasterId id="2147484756" r:id="rId4"/>
  </p:sldMasterIdLst>
  <p:notesMasterIdLst>
    <p:notesMasterId r:id="rId34"/>
  </p:notesMasterIdLst>
  <p:handoutMasterIdLst>
    <p:handoutMasterId r:id="rId35"/>
  </p:handoutMasterIdLst>
  <p:sldIdLst>
    <p:sldId id="576" r:id="rId5"/>
    <p:sldId id="601" r:id="rId6"/>
    <p:sldId id="647" r:id="rId7"/>
    <p:sldId id="624" r:id="rId8"/>
    <p:sldId id="639" r:id="rId9"/>
    <p:sldId id="629" r:id="rId10"/>
    <p:sldId id="637" r:id="rId11"/>
    <p:sldId id="630" r:id="rId12"/>
    <p:sldId id="599" r:id="rId13"/>
    <p:sldId id="620" r:id="rId14"/>
    <p:sldId id="621" r:id="rId15"/>
    <p:sldId id="612" r:id="rId16"/>
    <p:sldId id="613" r:id="rId17"/>
    <p:sldId id="615" r:id="rId18"/>
    <p:sldId id="643" r:id="rId19"/>
    <p:sldId id="644" r:id="rId20"/>
    <p:sldId id="642" r:id="rId21"/>
    <p:sldId id="649" r:id="rId22"/>
    <p:sldId id="651" r:id="rId23"/>
    <p:sldId id="648" r:id="rId24"/>
    <p:sldId id="640" r:id="rId25"/>
    <p:sldId id="641" r:id="rId26"/>
    <p:sldId id="532" r:id="rId27"/>
    <p:sldId id="625" r:id="rId28"/>
    <p:sldId id="626" r:id="rId29"/>
    <p:sldId id="627" r:id="rId30"/>
    <p:sldId id="646" r:id="rId31"/>
    <p:sldId id="608" r:id="rId32"/>
    <p:sldId id="623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7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1711" autoAdjust="0"/>
  </p:normalViewPr>
  <p:slideViewPr>
    <p:cSldViewPr>
      <p:cViewPr>
        <p:scale>
          <a:sx n="40" d="100"/>
          <a:sy n="40" d="100"/>
        </p:scale>
        <p:origin x="-2028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AC7F82DC-1E09-4B3B-BC2A-8B9C629B39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BA77103-B3FD-4054-B4EA-1B98AAB0D6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7782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BE3B1-32F0-47A3-BB5A-35992036EFA9}" type="slidenum">
              <a:rPr lang="es-ES" smtClean="0">
                <a:latin typeface="Arial" charset="0"/>
              </a:rPr>
              <a:pPr/>
              <a:t>28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563C4-F0BE-4DC8-B435-8F668894CB94}" type="slidenum">
              <a:rPr lang="es-ES" smtClean="0">
                <a:latin typeface="Arial" charset="0"/>
              </a:rPr>
              <a:pPr/>
              <a:t>2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0E0EF-D510-4AA8-A2E5-14ECDD98699D}" type="slidenum">
              <a:rPr lang="es-ES" smtClean="0">
                <a:latin typeface="Arial" charset="0"/>
              </a:rPr>
              <a:pPr/>
              <a:t>10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5222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3F3DC-430F-437F-901D-2DD48FF84B0D}" type="slidenum">
              <a:rPr lang="es-ES" smtClean="0">
                <a:latin typeface="Arial" charset="0"/>
              </a:rPr>
              <a:pPr/>
              <a:t>11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FCB46-9626-4B62-8CAD-C8DC3C6DAA7C}" type="slidenum">
              <a:rPr lang="es-ES" smtClean="0">
                <a:latin typeface="Arial" charset="0"/>
              </a:rPr>
              <a:pPr/>
              <a:t>12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28D1D-6898-4FCE-8B64-1B50C2BB27E0}" type="slidenum">
              <a:rPr lang="es-ES" smtClean="0">
                <a:latin typeface="Arial" charset="0"/>
              </a:rPr>
              <a:pPr/>
              <a:t>13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583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BFB72-2D06-410C-97A9-570EE6FB791F}" type="slidenum">
              <a:rPr lang="es-ES" smtClean="0">
                <a:latin typeface="Arial" charset="0"/>
              </a:rPr>
              <a:pPr/>
              <a:t>14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493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6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93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B313C5D-8B25-4315-A40A-E80EB6470DDA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6B39DF3-8507-4F81-8D1C-E059F8E1FB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5691-225A-425D-881A-70CF970DD0D2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5528-4EEE-4CA4-891C-AD93A8C096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1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1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9C68-FB01-49E6-8E3A-E5B9C75F3D19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F5A7-83CE-44C8-82C8-B20349D075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1626" y="228601"/>
            <a:ext cx="8540751" cy="5870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9EDD-096C-4391-B1F2-F83A94F5F60C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FE3A-8AB1-4370-B053-985A4BCA09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2942-B4B6-4DCD-B7C6-93E7CE34B4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E858-D5B8-4FCA-8B7D-4EFD2B0CD922}" type="datetimeFigureOut">
              <a:rPr lang="es-CL"/>
              <a:pPr>
                <a:defRPr/>
              </a:pPr>
              <a:t>13-08-2012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7B09-D798-4A23-98E3-2CC22ABEC8C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93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6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93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BA534F9-FB5C-49AE-B27D-505BF9CAC9DB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2C9CBDC-24B1-4F5C-A100-8D4C27338E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BD0A-C9A9-4AF0-9D0D-E9CB82427D4E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7C4F-B5AC-4A42-A598-1C78EEE33B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6354-DF9C-473A-BAFE-541AD9513DE9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4563-A9F3-4722-807A-A6A7313E9B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8DC-EC11-47E1-BDE2-F95F52C82115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764F-CDEF-4DFC-AAE6-72B21D08FE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605D-4E38-4EE0-BCA3-B06E7E6607AA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B410-E1C1-498B-9710-095BFE498C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8B48-1209-4E39-8901-A6AE31AED06B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4314-07AE-4E0E-A9D0-005B441DA3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F5A2-1E2B-4377-A68C-47AE9A609E7A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5F3E-97D9-4FBB-8795-76FF559829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F986-D869-4186-B867-8F00C94C6964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BACC-C22D-4A18-AFBB-06C7D98164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6FFD-0E50-436E-9DA8-187D64936EC0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0DAB-CB65-4713-8DFF-54EBA3FC79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1756-CD12-49CA-A5B4-0E59E3980506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5C394-A2F1-4420-84EE-22864DB8FF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C10F-9728-4FBD-9EFF-2E9532DCBA4F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6028-7B0A-4E1C-A662-54A9F0B9CC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1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1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31F9-1D77-4A24-8162-F29A56A1A1AD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E45D-6E01-4F06-BA41-2ED369C71C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1626" y="228601"/>
            <a:ext cx="8540751" cy="5870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DF77-6622-4607-B4C4-15E36C0C6176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0419-486F-4C82-A85D-1AFD262EBE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A549-629A-4F20-89CB-E05CCF5848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AC5D-0C10-4A71-B9F0-A884B6EDC722}" type="datetimeFigureOut">
              <a:rPr lang="es-CL"/>
              <a:pPr>
                <a:defRPr/>
              </a:pPr>
              <a:t>13-08-2012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1BD6-FA7B-49A8-A40F-D3DB1AE5817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1A57-A2BA-429F-9081-9C04E1690D06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FC17-1003-4BE5-9F2D-BDBA22C96E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0622-0659-4DEE-BC01-0AA131D433AD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E082-AD4D-43B0-A64D-391B7D56F2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CE98-BD2B-4073-8960-C5B2E5BB3EDA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81E6-4924-4225-ADFE-7A6B897399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8B0B-C967-4D84-AE7B-3C717FF97D66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F93F-B72F-4AD1-9BD6-4841458E2B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B748-4CBD-4F7C-8CAF-8DD3EB3FD6C2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FA95-4CC1-41EB-BB68-DB707C133B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88ED-AA71-4755-960F-A27A94A60751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C93C-E130-415B-8BE7-3A592CDE03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1DF2-B358-47DB-B1E7-2E8089DCDBF5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EEEE-2AA0-4376-B6E1-D1C1008BD9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48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8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482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82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/>
                <a:latin typeface="Arial" charset="0"/>
              </a:defRPr>
            </a:lvl1pPr>
          </a:lstStyle>
          <a:p>
            <a:pPr>
              <a:defRPr/>
            </a:pPr>
            <a:fld id="{1953B48E-24F2-40C0-ACA0-0B672156966B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482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2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Arial" charset="0"/>
              </a:defRPr>
            </a:lvl1pPr>
          </a:lstStyle>
          <a:p>
            <a:pPr>
              <a:defRPr/>
            </a:pPr>
            <a:fld id="{5A38F982-59AC-47B1-B37A-A14D8D0E18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82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5" r:id="rId1"/>
    <p:sldLayoutId id="2147484773" r:id="rId2"/>
    <p:sldLayoutId id="2147484772" r:id="rId3"/>
    <p:sldLayoutId id="2147484771" r:id="rId4"/>
    <p:sldLayoutId id="2147484770" r:id="rId5"/>
    <p:sldLayoutId id="2147484769" r:id="rId6"/>
    <p:sldLayoutId id="2147484768" r:id="rId7"/>
    <p:sldLayoutId id="2147484767" r:id="rId8"/>
    <p:sldLayoutId id="2147484766" r:id="rId9"/>
    <p:sldLayoutId id="2147484765" r:id="rId10"/>
    <p:sldLayoutId id="2147484764" r:id="rId11"/>
    <p:sldLayoutId id="21474847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971608E6-F9CE-49DD-AFF9-5083A10574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6" r:id="rId1"/>
    <p:sldLayoutId id="2147484787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741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17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18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19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0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1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2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3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4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5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6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7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8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29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</p:grpSp>
        <p:grpSp>
          <p:nvGrpSpPr>
            <p:cNvPr id="174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0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1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32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L"/>
              </a:p>
            </p:txBody>
          </p:sp>
          <p:sp>
            <p:nvSpPr>
              <p:cNvPr id="48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2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82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54A916B5-CE39-4C6C-BB8F-9A8630254B56}" type="datetimeFigureOut">
              <a:rPr lang="es-ES"/>
              <a:pPr>
                <a:defRPr/>
              </a:pPr>
              <a:t>13/08/2012</a:t>
            </a:fld>
            <a:endParaRPr lang="es-ES"/>
          </a:p>
        </p:txBody>
      </p:sp>
      <p:sp>
        <p:nvSpPr>
          <p:cNvPr id="482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2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571E75D0-D01E-4241-9892-4076F7F53F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82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8" r:id="rId1"/>
    <p:sldLayoutId id="2147484784" r:id="rId2"/>
    <p:sldLayoutId id="2147484783" r:id="rId3"/>
    <p:sldLayoutId id="2147484782" r:id="rId4"/>
    <p:sldLayoutId id="2147484781" r:id="rId5"/>
    <p:sldLayoutId id="2147484780" r:id="rId6"/>
    <p:sldLayoutId id="2147484779" r:id="rId7"/>
    <p:sldLayoutId id="2147484778" r:id="rId8"/>
    <p:sldLayoutId id="2147484777" r:id="rId9"/>
    <p:sldLayoutId id="2147484776" r:id="rId10"/>
    <p:sldLayoutId id="2147484775" r:id="rId11"/>
    <p:sldLayoutId id="2147484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1C4826E6-B97B-43A3-BA9E-040F326504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9" r:id="rId1"/>
    <p:sldLayoutId id="214748479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8.xml"/><Relationship Id="rId1" Type="http://schemas.openxmlformats.org/officeDocument/2006/relationships/video" Target="file:///C:\Users\Enrique\Documents\APP-2.m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ocuments\AAP%20Piccas%202012\AAp-DESESTABILIZADA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PALI    I.V.I\Motivación\accid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57363"/>
            <a:ext cx="845978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-71438" y="695325"/>
            <a:ext cx="9215438" cy="4643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CL" sz="5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La Aproximación </a:t>
            </a:r>
          </a:p>
          <a:p>
            <a:pPr algn="ctr"/>
            <a:r>
              <a:rPr lang="es-CL" sz="5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Estabilizada….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361113" y="5157788"/>
            <a:ext cx="2379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Enrique Pérez V.</a:t>
            </a:r>
          </a:p>
          <a:p>
            <a:pPr algn="ctr"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Piloto Inspector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550" y="602138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PREVENCIÓN DE ACCIDENTES</a:t>
            </a: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49155" name="3 Imagen" descr="20773_12338644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51203" name="3 Imagen" descr="25722_11961230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es-CL" smtClean="0">
              <a:effectLst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s-CL" smtClean="0">
              <a:effectLst/>
            </a:endParaRPr>
          </a:p>
        </p:txBody>
      </p:sp>
      <p:pic>
        <p:nvPicPr>
          <p:cNvPr id="53251" name="Picture 4" descr="SD531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8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es-CL" smtClean="0">
              <a:effectLst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s-CL" smtClean="0">
              <a:effectLst/>
            </a:endParaRPr>
          </a:p>
        </p:txBody>
      </p:sp>
      <p:pic>
        <p:nvPicPr>
          <p:cNvPr id="55299" name="Picture 4" descr="SD531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es-CL" smtClean="0">
              <a:effectLst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s-CL" smtClean="0">
              <a:effectLst/>
            </a:endParaRPr>
          </a:p>
        </p:txBody>
      </p:sp>
      <p:pic>
        <p:nvPicPr>
          <p:cNvPr id="57347" name="Picture 4" descr="SD531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49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rgbClr val="FFFF00"/>
                </a:solidFill>
              </a:rPr>
              <a:t>RESOLUCIÓN Nº 02131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434387" cy="4692650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FLT desde SCLQ – SCLC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Monomotor (Tren retráctil)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Durante la aproximación no desplegó su tren de aterrizaje.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Efectuando el quiebre de planeo y la toma de contacto en esta condición…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54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rgbClr val="FFFF00"/>
                </a:solidFill>
              </a:rPr>
              <a:t>DATOS GENERALES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321175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Documentación vigente.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Los sistemas del avión estaban operativos.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Alarma auditiva operativa.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Lista de chequeo </a:t>
            </a:r>
            <a:r>
              <a:rPr lang="es-ES_tradnl" dirty="0" err="1" smtClean="0">
                <a:solidFill>
                  <a:srgbClr val="FFFF00"/>
                </a:solidFill>
              </a:rPr>
              <a:t>on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board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Condiciones meteorológicas OK.</a:t>
            </a:r>
          </a:p>
          <a:p>
            <a:pPr>
              <a:defRPr/>
            </a:pPr>
            <a:endParaRPr lang="es-CL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54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 dirty="0"/>
          </a:p>
        </p:txBody>
      </p:sp>
      <p:grpSp>
        <p:nvGrpSpPr>
          <p:cNvPr id="61442" name="3 Marcador de contenido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10979150" cy="7029450"/>
            <a:chOff x="-540469" y="-931266"/>
            <a:chExt cx="9829332" cy="781542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40469" y="-931266"/>
              <a:ext cx="9829332" cy="78154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</p:pic>
        <p:sp>
          <p:nvSpPr>
            <p:cNvPr id="6" name="5 Rectángulo"/>
            <p:cNvSpPr/>
            <p:nvPr/>
          </p:nvSpPr>
          <p:spPr>
            <a:xfrm rot="20933451">
              <a:off x="4698241" y="2609328"/>
              <a:ext cx="505963" cy="21533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sz="2800"/>
            </a:p>
          </p:txBody>
        </p:sp>
        <p:cxnSp>
          <p:nvCxnSpPr>
            <p:cNvPr id="7" name="6 Conector recto"/>
            <p:cNvCxnSpPr/>
            <p:nvPr/>
          </p:nvCxnSpPr>
          <p:spPr>
            <a:xfrm flipV="1">
              <a:off x="4762197" y="2641098"/>
              <a:ext cx="494593" cy="97076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754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>
                <a:solidFill>
                  <a:srgbClr val="FFFF00"/>
                </a:solidFill>
              </a:rPr>
              <a:t>RESOLUCIÓN N°01214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131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CL" dirty="0" smtClean="0">
                <a:solidFill>
                  <a:srgbClr val="FFFF00"/>
                </a:solidFill>
              </a:rPr>
              <a:t>FLT.  Desde SCFA-SCDA.</a:t>
            </a:r>
          </a:p>
          <a:p>
            <a:pPr>
              <a:lnSpc>
                <a:spcPct val="150000"/>
              </a:lnSpc>
              <a:defRPr/>
            </a:pPr>
            <a:r>
              <a:rPr lang="es-CL" dirty="0" smtClean="0">
                <a:solidFill>
                  <a:srgbClr val="FFFF00"/>
                </a:solidFill>
              </a:rPr>
              <a:t>Monomotor tren retráctil.</a:t>
            </a:r>
          </a:p>
          <a:p>
            <a:pPr>
              <a:lnSpc>
                <a:spcPct val="150000"/>
              </a:lnSpc>
              <a:defRPr/>
            </a:pPr>
            <a:r>
              <a:rPr lang="es-CL" dirty="0" smtClean="0">
                <a:solidFill>
                  <a:srgbClr val="FFFF00"/>
                </a:solidFill>
              </a:rPr>
              <a:t>Durante la aproximación el piloto no desplegó el tren de aterrizaje.</a:t>
            </a:r>
          </a:p>
          <a:p>
            <a:pPr>
              <a:lnSpc>
                <a:spcPct val="150000"/>
              </a:lnSpc>
              <a:defRPr/>
            </a:pPr>
            <a:r>
              <a:rPr lang="es-CL" dirty="0" smtClean="0">
                <a:solidFill>
                  <a:srgbClr val="FFFF00"/>
                </a:solidFill>
              </a:rPr>
              <a:t>Efectuando el quiebre de planeo y la toma de contacto en esta condición….</a:t>
            </a:r>
          </a:p>
          <a:p>
            <a:pPr>
              <a:lnSpc>
                <a:spcPct val="150000"/>
              </a:lnSpc>
              <a:defRPr/>
            </a:pPr>
            <a:endParaRPr lang="es-C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rgbClr val="FFFF00"/>
                </a:solidFill>
              </a:rPr>
              <a:t>DATOS GENERALES...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916113"/>
            <a:ext cx="8677275" cy="4321175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Documentación vigente.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Los sistemas del avión estaban operativos.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Alarma auditiva operativa.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Lista de chequeo </a:t>
            </a:r>
            <a:r>
              <a:rPr lang="es-ES_tradnl" dirty="0" err="1" smtClean="0">
                <a:solidFill>
                  <a:srgbClr val="FFFF00"/>
                </a:solidFill>
              </a:rPr>
              <a:t>on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board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</a:rPr>
              <a:t>Condiciones meteorológicas OK.</a:t>
            </a:r>
          </a:p>
          <a:p>
            <a:pPr>
              <a:defRPr/>
            </a:pPr>
            <a:endParaRPr lang="es-CL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54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6688" y="252413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s-ES" sz="4800" b="1" dirty="0" smtClean="0">
                <a:solidFill>
                  <a:srgbClr val="FFFF00"/>
                </a:solidFill>
              </a:rPr>
              <a:t>OBJETIVO</a:t>
            </a: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3068638"/>
            <a:ext cx="8756650" cy="2260600"/>
          </a:xfrm>
        </p:spPr>
        <p:txBody>
          <a:bodyPr/>
          <a:lstStyle/>
          <a:p>
            <a:r>
              <a:rPr lang="es-ES" sz="4400" smtClean="0">
                <a:solidFill>
                  <a:srgbClr val="FFFF00"/>
                </a:solidFill>
                <a:effectLst/>
              </a:rPr>
              <a:t>Asociar y aplicar los parámetros de una aproximación estabilizada y un aterrizaje exitoso.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64514" name="3 Marcador de contenido" descr="IMG_06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724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FFFF00"/>
                </a:solidFill>
                <a:effectLst/>
              </a:rPr>
              <a:t> </a:t>
            </a:r>
            <a:r>
              <a:rPr lang="es-E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PLANIFICACIÓN</a:t>
            </a:r>
            <a:endParaRPr lang="es-E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575"/>
            <a:ext cx="8229600" cy="4392613"/>
          </a:xfrm>
          <a:ln>
            <a:solidFill>
              <a:schemeClr val="tx2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s-E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Vuelo del Aeródromo A al Aeródromo B.</a:t>
            </a:r>
          </a:p>
          <a:p>
            <a:pPr>
              <a:lnSpc>
                <a:spcPct val="80000"/>
              </a:lnSpc>
              <a:defRPr/>
            </a:pPr>
            <a:endParaRPr lang="es-E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Aeródromo B.</a:t>
            </a:r>
          </a:p>
          <a:p>
            <a:pPr lvl="1">
              <a:lnSpc>
                <a:spcPct val="80000"/>
              </a:lnSpc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 de pista.</a:t>
            </a:r>
          </a:p>
          <a:p>
            <a:pPr lvl="1">
              <a:lnSpc>
                <a:spcPct val="8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Meteorología.</a:t>
            </a:r>
          </a:p>
          <a:p>
            <a:pPr lvl="1">
              <a:lnSpc>
                <a:spcPct val="8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Combustible (como sé si hay)</a:t>
            </a:r>
          </a:p>
          <a:p>
            <a:pPr lvl="1">
              <a:lnSpc>
                <a:spcPct val="8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Largo y ancho de pista.</a:t>
            </a:r>
          </a:p>
          <a:p>
            <a:pPr lvl="1">
              <a:lnSpc>
                <a:spcPct val="8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ayudas.</a:t>
            </a:r>
          </a:p>
          <a:p>
            <a:pPr lvl="1">
              <a:lnSpc>
                <a:spcPct val="80000"/>
              </a:lnSpc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Pista alternativa.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66562" name="3 Marcador de contenido" descr="viewe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245350"/>
          </a:xfrm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44975" t="5850" r="6747" b="9933"/>
          <a:stretch>
            <a:fillRect/>
          </a:stretch>
        </p:blipFill>
        <p:spPr bwMode="auto">
          <a:xfrm rot="-5400000">
            <a:off x="2461419" y="-1253331"/>
            <a:ext cx="4160837" cy="92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-180975" y="2997200"/>
            <a:ext cx="93249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447675" y="568325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1800">
              <a:latin typeface="Arial" charset="0"/>
            </a:endParaRPr>
          </a:p>
        </p:txBody>
      </p:sp>
      <p:pic>
        <p:nvPicPr>
          <p:cNvPr id="67586" name="Picture 3" descr="foto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26988"/>
            <a:ext cx="9107487" cy="68310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50825" y="6021388"/>
            <a:ext cx="88931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CONCEPTO  DEL  PRIMER  1/3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 rot="20654960">
            <a:off x="4533900" y="4106863"/>
            <a:ext cx="581025" cy="1446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10 Rectángulo"/>
          <p:cNvSpPr/>
          <p:nvPr/>
        </p:nvSpPr>
        <p:spPr>
          <a:xfrm rot="20774466">
            <a:off x="4192588" y="2976563"/>
            <a:ext cx="573087" cy="1117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2" name="11 Rectángulo"/>
          <p:cNvSpPr/>
          <p:nvPr/>
        </p:nvSpPr>
        <p:spPr>
          <a:xfrm rot="20797752">
            <a:off x="3954463" y="1968500"/>
            <a:ext cx="563562" cy="954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0" y="0"/>
            <a:ext cx="9144000" cy="1362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7 recomendaciones dadas por FSF para efectuar una Aproximación Estabilizada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1484313"/>
            <a:ext cx="993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 rot="20330824">
            <a:off x="4092575" y="4310063"/>
            <a:ext cx="76200" cy="55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 rot="20330824">
            <a:off x="3919538" y="4005263"/>
            <a:ext cx="66675" cy="3317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447675" y="568325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682" name="Picture 3" descr="foto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989138"/>
            <a:ext cx="9144000" cy="830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s-ES" sz="2400">
                <a:solidFill>
                  <a:srgbClr val="FFFFFF"/>
                </a:solidFill>
              </a:rPr>
              <a:t>1.	La aeronave debe encontrarse en la trayectoria o curso de vuelo correcto.</a:t>
            </a:r>
            <a:endParaRPr lang="es-CL" sz="1800">
              <a:solidFill>
                <a:srgbClr val="FFFFFF"/>
              </a:solidFill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0" y="2997200"/>
            <a:ext cx="9144000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s-ES" sz="2400">
                <a:solidFill>
                  <a:srgbClr val="FFFFFF"/>
                </a:solidFill>
              </a:rPr>
              <a:t>2.	Solo pequeños cambios de rumbo/cabeceo, son necesarios para mantener la trayectoria de vuelo correcta.</a:t>
            </a:r>
            <a:endParaRPr lang="es-CL" sz="2400">
              <a:solidFill>
                <a:srgbClr val="FFFFFF"/>
              </a:solidFill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0" y="4221163"/>
            <a:ext cx="9144000" cy="830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s-ES" sz="2400">
                <a:solidFill>
                  <a:srgbClr val="FFFFFF"/>
                </a:solidFill>
              </a:rPr>
              <a:t>3. La velocidad de la aeronave no debe ser mayor a la Velocidad de aproximación (Manual).</a:t>
            </a:r>
            <a:endParaRPr lang="es-CL" sz="2400">
              <a:solidFill>
                <a:srgbClr val="FFFFFF"/>
              </a:solidFill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0" y="5445125"/>
            <a:ext cx="9144000" cy="1092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ts val="2600"/>
              </a:lnSpc>
              <a:spcBef>
                <a:spcPts val="2800"/>
              </a:spcBef>
            </a:pPr>
            <a:r>
              <a:rPr lang="es-ES_tradnl" sz="2400">
                <a:solidFill>
                  <a:srgbClr val="FFFFFF"/>
                </a:solidFill>
              </a:rPr>
              <a:t>4.	La razón de descenso no debe ser mayor a 500 pies por minuto. Sí la aproximación requiere un régimen mayor de descenso, deberá existir una coordinación especial...</a:t>
            </a:r>
            <a:endParaRPr lang="es-CL" sz="2400">
              <a:solidFill>
                <a:srgbClr val="FFFFFF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1196975"/>
            <a:ext cx="9299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REQUISITOS DE UNA APROXIMACIÓN ESTABILIZADA</a:t>
            </a:r>
          </a:p>
        </p:txBody>
      </p:sp>
      <p:pic>
        <p:nvPicPr>
          <p:cNvPr id="716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37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389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/>
          <p:cNvSpPr txBox="1">
            <a:spLocks noChangeArrowheads="1"/>
          </p:cNvSpPr>
          <p:nvPr/>
        </p:nvSpPr>
        <p:spPr bwMode="auto">
          <a:xfrm>
            <a:off x="447675" y="568325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3730" name="Picture 3" descr="foto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1268413"/>
            <a:ext cx="9144000" cy="1200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s-ES" sz="2400">
                <a:solidFill>
                  <a:srgbClr val="FFFFFF"/>
                </a:solidFill>
              </a:rPr>
              <a:t>5.	La aeronave se encuentra en la aproximación y con la configuración apropiada para el aterrizaje y este idealmente debe ser efectuado en el primer tercio de la pista.</a:t>
            </a:r>
            <a:endParaRPr lang="es-CL" sz="2400">
              <a:solidFill>
                <a:srgbClr val="FFFFFF"/>
              </a:solidFill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0" y="3213100"/>
            <a:ext cx="9144000" cy="1425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ts val="2600"/>
              </a:lnSpc>
              <a:spcBef>
                <a:spcPts val="2800"/>
              </a:spcBef>
            </a:pPr>
            <a:r>
              <a:rPr lang="es-ES_tradnl" sz="2400">
                <a:solidFill>
                  <a:srgbClr val="FFFFFF"/>
                </a:solidFill>
              </a:rPr>
              <a:t>6.	El ajuste de potencia actual es el apropiado para la configuración de la aeronave y no es menor al ajuste de potencia de aproximación establecido por el manual de vuelo de la aeronave...</a:t>
            </a:r>
            <a:endParaRPr lang="es-CL" sz="2400">
              <a:solidFill>
                <a:srgbClr val="FFFFFF"/>
              </a:solidFill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0" y="5516563"/>
            <a:ext cx="9144000" cy="7604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ts val="2600"/>
              </a:lnSpc>
              <a:spcBef>
                <a:spcPts val="2800"/>
              </a:spcBef>
              <a:buFontTx/>
              <a:buAutoNum type="arabicPeriod" startAt="7"/>
            </a:pPr>
            <a:r>
              <a:rPr lang="es-ES_tradnl" sz="2400">
                <a:solidFill>
                  <a:srgbClr val="FFFFFF"/>
                </a:solidFill>
              </a:rPr>
              <a:t>La totalidad de los briefings y listas de chequeo de la aeronave, se han efectuado.</a:t>
            </a:r>
            <a:endParaRPr lang="es-CL" sz="2400">
              <a:solidFill>
                <a:srgbClr val="FFFFFF"/>
              </a:solidFill>
            </a:endParaRPr>
          </a:p>
        </p:txBody>
      </p:sp>
      <p:pic>
        <p:nvPicPr>
          <p:cNvPr id="737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0"/>
            <a:ext cx="9937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4" name="APP-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252413" y="-1179513"/>
            <a:ext cx="13320713" cy="10287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88913"/>
            <a:ext cx="5832475" cy="1384300"/>
          </a:xfrm>
          <a:extLst/>
        </p:spPr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291512" cy="4968875"/>
          </a:xfrm>
          <a:ln>
            <a:solidFill>
              <a:schemeClr val="tx1"/>
            </a:solidFill>
          </a:ln>
          <a:extLst/>
        </p:spPr>
        <p:txBody>
          <a:bodyPr/>
          <a:lstStyle/>
          <a:p>
            <a:pPr>
              <a:buFontTx/>
              <a:buNone/>
              <a:defRPr/>
            </a:pPr>
            <a:endParaRPr lang="es-ES" sz="2800" b="1" dirty="0" smtClean="0">
              <a:solidFill>
                <a:srgbClr val="FFFF00"/>
              </a:solidFill>
              <a:effectLst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s-ES" sz="2800" b="1" dirty="0" smtClean="0">
                <a:solidFill>
                  <a:srgbClr val="FFFF00"/>
                </a:solidFill>
                <a:effectLst/>
              </a:rPr>
              <a:t>  </a:t>
            </a:r>
            <a:r>
              <a:rPr lang="es-E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instructor siempre enseña.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s-E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indent="-274638">
              <a:lnSpc>
                <a:spcPct val="150000"/>
              </a:lnSpc>
              <a:buFontTx/>
              <a:buNone/>
              <a:defRPr/>
            </a:pPr>
            <a:r>
              <a:rPr lang="es-E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 buen aterrizaje comienza en una buena aproximación.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9937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smtClean="0"/>
              <a:t>|</a:t>
            </a:r>
          </a:p>
        </p:txBody>
      </p:sp>
      <p:pic>
        <p:nvPicPr>
          <p:cNvPr id="78850" name="3 Marcador de contenido" descr="PIPERS.jpg"/>
          <p:cNvPicPr>
            <a:picLocks noGrp="1" noChangeAspect="1"/>
          </p:cNvPicPr>
          <p:nvPr>
            <p:ph idx="1"/>
          </p:nvPr>
        </p:nvPicPr>
        <p:blipFill>
          <a:blip r:embed="rId2"/>
          <a:srcRect b="18500"/>
          <a:stretch>
            <a:fillRect/>
          </a:stretch>
        </p:blipFill>
        <p:spPr>
          <a:xfrm>
            <a:off x="0" y="0"/>
            <a:ext cx="9323388" cy="6858000"/>
          </a:xfrm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684213" y="2116138"/>
            <a:ext cx="799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Felices y exitosos aterr</a:t>
            </a:r>
            <a:r>
              <a:rPr lang="es-C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s-CL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zajes</a:t>
            </a:r>
            <a:endParaRPr lang="es-CL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7" name="9 CuadroTexto"/>
          <p:cNvSpPr txBox="1">
            <a:spLocks noChangeArrowheads="1"/>
          </p:cNvSpPr>
          <p:nvPr/>
        </p:nvSpPr>
        <p:spPr bwMode="auto">
          <a:xfrm>
            <a:off x="3708400" y="5229225"/>
            <a:ext cx="5545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enrique.perez@dgac.c</a:t>
            </a:r>
            <a:r>
              <a:rPr lang="es-C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</a:t>
            </a:r>
          </a:p>
          <a:p>
            <a:pPr>
              <a:defRPr/>
            </a:pPr>
            <a:r>
              <a:rPr lang="es-C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 </a:t>
            </a:r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prevac@dgac.cl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0"/>
            <a:ext cx="9937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4" name="AAp-DESESTABILIZAD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ESQUEMA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625" y="1809750"/>
            <a:ext cx="8540750" cy="4498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CONCEPTO APROXIMACIÓN ESTABILIZADA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ANTECEDENTE ESTADÍSTICO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ESTUDIO DE CASOS 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 LAS 7 REGLAS DE ORO 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682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3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13" y="3789363"/>
            <a:ext cx="40909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063" y="187325"/>
            <a:ext cx="9312275" cy="1296988"/>
          </a:xfrm>
        </p:spPr>
        <p:txBody>
          <a:bodyPr/>
          <a:lstStyle/>
          <a:p>
            <a:r>
              <a:rPr lang="es-ES" sz="3600" smtClean="0">
                <a:solidFill>
                  <a:srgbClr val="FFFF00"/>
                </a:solidFill>
                <a:effectLst/>
              </a:rPr>
              <a:t>¿ Qué es Aproximación Estabilizada ?</a:t>
            </a:r>
          </a:p>
        </p:txBody>
      </p:sp>
      <p:sp>
        <p:nvSpPr>
          <p:cNvPr id="430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00213"/>
            <a:ext cx="8540750" cy="51577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ES" sz="2800" smtClean="0">
                <a:solidFill>
                  <a:srgbClr val="FFFF00"/>
                </a:solidFill>
                <a:effectLst/>
              </a:rPr>
              <a:t>Aproximación final a la pista.</a:t>
            </a:r>
          </a:p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ES" sz="2800" smtClean="0">
                <a:solidFill>
                  <a:srgbClr val="FFFF00"/>
                </a:solidFill>
                <a:effectLst/>
              </a:rPr>
              <a:t>Descenso constante.</a:t>
            </a:r>
          </a:p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ES" sz="2800" smtClean="0">
                <a:solidFill>
                  <a:srgbClr val="FFFF00"/>
                </a:solidFill>
                <a:effectLst/>
              </a:rPr>
              <a:t>Potencia y actitud estable.</a:t>
            </a:r>
          </a:p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s-ES" sz="28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ES" sz="2800" smtClean="0">
                <a:solidFill>
                  <a:srgbClr val="FFFF00"/>
                </a:solidFill>
                <a:effectLst/>
              </a:rPr>
              <a:t>Aeronave configurada para el aterrizaje.</a:t>
            </a:r>
          </a:p>
        </p:txBody>
      </p:sp>
      <p:sp>
        <p:nvSpPr>
          <p:cNvPr id="43011" name="Rectangle 4"/>
          <p:cNvSpPr>
            <a:spLocks noRot="1" noChangeArrowheads="1"/>
          </p:cNvSpPr>
          <p:nvPr/>
        </p:nvSpPr>
        <p:spPr bwMode="auto">
          <a:xfrm>
            <a:off x="517525" y="4445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s-CL" sz="4400">
              <a:solidFill>
                <a:schemeClr val="tx2"/>
              </a:solidFill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603250" y="188913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s-CL" dirty="0" smtClean="0">
                <a:solidFill>
                  <a:srgbClr val="FFFF59"/>
                </a:solidFill>
              </a:rPr>
              <a:t>ANTECEDENTE ESTADÍSTICO</a:t>
            </a:r>
          </a:p>
        </p:txBody>
      </p:sp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250825" y="1916113"/>
            <a:ext cx="8540750" cy="4498975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s-CL" sz="2800" dirty="0" smtClean="0">
                <a:solidFill>
                  <a:srgbClr val="FFFF59"/>
                </a:solidFill>
              </a:rPr>
              <a:t>Accidentes e incidentes de aviación, ocurridos en </a:t>
            </a:r>
          </a:p>
          <a:p>
            <a:pPr>
              <a:lnSpc>
                <a:spcPct val="200000"/>
              </a:lnSpc>
              <a:buFont typeface="Arial" charset="0"/>
              <a:buNone/>
              <a:defRPr/>
            </a:pPr>
            <a:r>
              <a:rPr lang="es-CL" sz="2800" dirty="0" smtClean="0">
                <a:solidFill>
                  <a:srgbClr val="FFFF59"/>
                </a:solidFill>
              </a:rPr>
              <a:t>     Chile últimos 10 años.</a:t>
            </a:r>
          </a:p>
          <a:p>
            <a:pPr>
              <a:lnSpc>
                <a:spcPct val="200000"/>
              </a:lnSpc>
              <a:buFont typeface="Arial" charset="0"/>
              <a:buNone/>
              <a:defRPr/>
            </a:pPr>
            <a:r>
              <a:rPr lang="es-CL" sz="2800" dirty="0" smtClean="0">
                <a:solidFill>
                  <a:srgbClr val="FFFF59"/>
                </a:solidFill>
              </a:rPr>
              <a:t>   </a:t>
            </a:r>
          </a:p>
          <a:p>
            <a:pPr>
              <a:lnSpc>
                <a:spcPct val="200000"/>
              </a:lnSpc>
              <a:defRPr/>
            </a:pPr>
            <a:r>
              <a:rPr lang="es-CL" sz="2800" dirty="0" smtClean="0">
                <a:solidFill>
                  <a:srgbClr val="FFFF59"/>
                </a:solidFill>
              </a:rPr>
              <a:t>Período 2002 - 2011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682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45058" name="Chart 5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" y="0"/>
            <a:ext cx="9156700" cy="6870700"/>
          </a:xfrm>
          <a:solidFill>
            <a:srgbClr val="007600"/>
          </a:solidFill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682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4 Marcador de contenido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1597025"/>
            <a:ext cx="8559800" cy="4511675"/>
          </a:xfrm>
          <a:solidFill>
            <a:srgbClr val="007600"/>
          </a:solidFill>
        </p:spPr>
      </p:pic>
      <p:pic>
        <p:nvPicPr>
          <p:cNvPr id="46082" name="Picture 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60350"/>
            <a:ext cx="682625" cy="865188"/>
          </a:xfrm>
        </p:spPr>
      </p:pic>
      <p:sp>
        <p:nvSpPr>
          <p:cNvPr id="4" name="3 Elipse"/>
          <p:cNvSpPr/>
          <p:nvPr/>
        </p:nvSpPr>
        <p:spPr>
          <a:xfrm>
            <a:off x="5219700" y="3500438"/>
            <a:ext cx="647700" cy="504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6084888" y="2565400"/>
            <a:ext cx="647700" cy="5032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5 Imagen" descr="f-gshh2-d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 sz="1800">
              <a:latin typeface="Times New Roman" pitchFamily="18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258888" y="285750"/>
            <a:ext cx="7634287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Flight Safety Foundation (FSF)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-36513" y="6216650"/>
            <a:ext cx="9180513" cy="646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800"/>
              <a:t>La Investigación indica que se habría evitado un accidente, sí el 87% de las tripulaciones de vuelo hubiesen tomado la decisión de frustrar la aproximación.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34950"/>
            <a:ext cx="993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Océa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Océa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434</Words>
  <Application>Microsoft Office PowerPoint</Application>
  <PresentationFormat>On-screen Show (4:3)</PresentationFormat>
  <Paragraphs>93</Paragraphs>
  <Slides>29</Slides>
  <Notes>13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10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Tahoma</vt:lpstr>
      <vt:lpstr>Arial</vt:lpstr>
      <vt:lpstr>Wingdings</vt:lpstr>
      <vt:lpstr>Times New Roman</vt:lpstr>
      <vt:lpstr>Verdana</vt:lpstr>
      <vt:lpstr>Calibri</vt:lpstr>
      <vt:lpstr>Brújula</vt:lpstr>
      <vt:lpstr>2_Océano</vt:lpstr>
      <vt:lpstr>1_Brújula</vt:lpstr>
      <vt:lpstr>3_Océano</vt:lpstr>
      <vt:lpstr>Brújula</vt:lpstr>
      <vt:lpstr>2_Océano</vt:lpstr>
      <vt:lpstr>2_Océano</vt:lpstr>
      <vt:lpstr>1_Brújula</vt:lpstr>
      <vt:lpstr>3_Océano</vt:lpstr>
      <vt:lpstr>3_Océano</vt:lpstr>
      <vt:lpstr>Diapositiva 1</vt:lpstr>
      <vt:lpstr>OBJETIVO</vt:lpstr>
      <vt:lpstr>Diapositiva 3</vt:lpstr>
      <vt:lpstr>ESQUEMA </vt:lpstr>
      <vt:lpstr>¿ Qué es Aproximación Estabilizada ?</vt:lpstr>
      <vt:lpstr>ANTECEDENTE ESTADÍSTICO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RESOLUCIÓN Nº 02131</vt:lpstr>
      <vt:lpstr>DATOS GENERALES</vt:lpstr>
      <vt:lpstr>Diapositiva 17</vt:lpstr>
      <vt:lpstr>RESOLUCIÓN N°01214</vt:lpstr>
      <vt:lpstr>DATOS GENERALES...</vt:lpstr>
      <vt:lpstr>Diapositiva 20</vt:lpstr>
      <vt:lpstr> FACTORES DE PLANIFICACIÓN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CONCLUSIONES</vt:lpstr>
      <vt:lpstr>|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/>
  <cp:revision>26</cp:revision>
  <dcterms:created xsi:type="dcterms:W3CDTF">2012-04-03T12:50:50Z</dcterms:created>
  <dcterms:modified xsi:type="dcterms:W3CDTF">2012-08-14T02:15:28Z</dcterms:modified>
</cp:coreProperties>
</file>