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444" r:id="rId2"/>
    <p:sldId id="420" r:id="rId3"/>
    <p:sldId id="274" r:id="rId4"/>
    <p:sldId id="440" r:id="rId5"/>
    <p:sldId id="405" r:id="rId6"/>
    <p:sldId id="421" r:id="rId7"/>
    <p:sldId id="422" r:id="rId8"/>
    <p:sldId id="423" r:id="rId9"/>
    <p:sldId id="425" r:id="rId10"/>
    <p:sldId id="426" r:id="rId11"/>
    <p:sldId id="427" r:id="rId12"/>
    <p:sldId id="441" r:id="rId13"/>
    <p:sldId id="443" r:id="rId14"/>
    <p:sldId id="424" r:id="rId15"/>
    <p:sldId id="430" r:id="rId16"/>
    <p:sldId id="428" r:id="rId17"/>
    <p:sldId id="429" r:id="rId18"/>
    <p:sldId id="442" r:id="rId19"/>
    <p:sldId id="431" r:id="rId20"/>
    <p:sldId id="436" r:id="rId21"/>
    <p:sldId id="327" r:id="rId22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Impact" pitchFamily="34" charset="0"/>
      <p:regular r:id="rId30"/>
    </p:embeddedFont>
    <p:embeddedFont>
      <p:font typeface="Franklin Gothic Medium" pitchFamily="34" charset="0"/>
      <p:regular r:id="rId31"/>
      <p:italic r:id="rId32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4"/>
    <a:srgbClr val="FFE800"/>
    <a:srgbClr val="FC74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>
      <p:cViewPr>
        <p:scale>
          <a:sx n="50" d="100"/>
          <a:sy n="50" d="100"/>
        </p:scale>
        <p:origin x="-1210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E9F2-C0C7-4E6D-BD6A-924E48DC210F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06C4A-B895-4695-A959-BF62FFB20E9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7586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A1802-D50D-4273-B9D0-C0B57C3EE31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dirty="0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A1802-D50D-4273-B9D0-C0B57C3EE31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D1ADC-5A7D-4F81-8E61-E228AFC8F21A}" type="slidenum">
              <a:rPr lang="es-ES" altLang="en-US"/>
              <a:pPr/>
              <a:t>7</a:t>
            </a:fld>
            <a:endParaRPr lang="es-ES" altLang="en-US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3B1F859-C8FF-4842-924F-096B07CE02DF}" type="slidenum">
              <a:rPr lang="es-ES" altLang="en-US" sz="1200">
                <a:latin typeface="Tahoma" pitchFamily="34" charset="0"/>
              </a:rPr>
              <a:pPr algn="r"/>
              <a:t>7</a:t>
            </a:fld>
            <a:endParaRPr lang="es-ES" altLang="en-US" sz="1200"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4800"/>
          </a:xfrm>
        </p:spPr>
        <p:txBody>
          <a:bodyPr lIns="91433" tIns="45717" rIns="91433" bIns="45717"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ED43-3B20-406F-A15B-A212A9168AEE}" type="slidenum">
              <a:rPr lang="es-ES" altLang="en-US"/>
              <a:pPr/>
              <a:t>8</a:t>
            </a:fld>
            <a:endParaRPr lang="es-ES" altLang="en-US"/>
          </a:p>
        </p:txBody>
      </p:sp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/>
        <p:txBody>
          <a:bodyPr lIns="91434" tIns="45717" rIns="91434" bIns="45717"/>
          <a:lstStyle/>
          <a:p>
            <a:endParaRPr lang="en-US" altLang="en-US"/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96839B5-9FE9-43C8-B2FD-9AD658081CAC}" type="slidenum">
              <a:rPr lang="es-ES" altLang="en-US" sz="1200">
                <a:latin typeface="Tahoma" pitchFamily="34" charset="0"/>
                <a:cs typeface="Arial" charset="0"/>
              </a:rPr>
              <a:pPr algn="r"/>
              <a:t>8</a:t>
            </a:fld>
            <a:endParaRPr lang="es-ES" altLang="en-US" sz="120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4E7B3-759F-4387-A57A-F5D33DF82B6B}" type="slidenum">
              <a:rPr lang="es-ES" altLang="en-US"/>
              <a:pPr/>
              <a:t>9</a:t>
            </a:fld>
            <a:endParaRPr lang="es-ES" altLang="en-US"/>
          </a:p>
        </p:txBody>
      </p:sp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91429" tIns="45715" rIns="91429" bIns="45715"/>
          <a:lstStyle/>
          <a:p>
            <a:endParaRPr lang="en-US" altLang="en-US"/>
          </a:p>
        </p:txBody>
      </p:sp>
      <p:sp>
        <p:nvSpPr>
          <p:cNvPr id="13316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Arial" charset="0"/>
              </a:defRPr>
            </a:lvl2pPr>
            <a:lvl3pPr marL="1122363" indent="-225425">
              <a:defRPr>
                <a:solidFill>
                  <a:schemeClr val="tx1"/>
                </a:solidFill>
                <a:latin typeface="Arial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Arial" charset="0"/>
              </a:defRPr>
            </a:lvl4pPr>
            <a:lvl5pPr marL="2019300" indent="-225425">
              <a:defRPr>
                <a:solidFill>
                  <a:schemeClr val="tx1"/>
                </a:solidFill>
                <a:latin typeface="Arial" charset="0"/>
              </a:defRPr>
            </a:lvl5pPr>
            <a:lvl6pPr marL="24765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37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09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8100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2140B7E-CEAB-4487-A661-2C6A7278848E}" type="slidenum">
              <a:rPr lang="es-ES" altLang="en-US" sz="1200"/>
              <a:pPr algn="r"/>
              <a:t>9</a:t>
            </a:fld>
            <a:endParaRPr lang="es-E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06C4A-B895-4695-A959-BF62FFB20E9E}" type="slidenum">
              <a:rPr lang="es-CL" smtClean="0"/>
              <a:pPr/>
              <a:t>19</a:t>
            </a:fld>
            <a:endParaRPr lang="es-C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L" dirty="0" smtClean="0"/>
          </a:p>
        </p:txBody>
      </p:sp>
      <p:sp>
        <p:nvSpPr>
          <p:cNvPr id="80900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1" tIns="45681" rIns="91361" bIns="4568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B2D97DF-F2E6-4E02-9EDD-F5657852D75F}" type="slidenum">
              <a:rPr lang="es-ES" sz="1200">
                <a:latin typeface="Times New Roman" pitchFamily="18" charset="0"/>
              </a:rPr>
              <a:pPr algn="r" eaLnBrk="1" hangingPunct="1"/>
              <a:t>21</a:t>
            </a:fld>
            <a:endParaRPr lang="es-E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420164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86085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21206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889"/>
            <a:ext cx="7191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8400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398627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95707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54611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191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493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78300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03195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7697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C749-8904-4D4C-A05E-06F983DB8D77}" type="datetimeFigureOut">
              <a:rPr lang="es-CL" smtClean="0"/>
              <a:pPr/>
              <a:t>03-07-2014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37E9-9CE7-4FB5-B79C-4CED785FAA6E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34901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PICCA%20%20Prevencion%202014/2%20Horrible%20Cessna%20crash%20losses%20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ocuments\peliculas%20editada%202014\PICCA%202014-3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Videos\Una%20avioneta%20casi%20aterriza%20sobre%20un%20turista%20en%20una%20playa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../Documents/Trabajos%202013%20%20PPT/PICCA_%202013/Doc%20PICCA%202014/2%20Horrible%20Cessna%20crash%20losses%20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ocuments\peliculas%20editada%202014\2%20Horrible%20Cessna%20crash%20losses%20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ICCA%20%20Prevencion%202014/3%20APP%20%20Cessna%20crash%20-%20Student%20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evac@dgac.c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nrique\Desktop\PICCA%202014\videos%202014\PICCA%202014-2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4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2" descr="dgac-2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435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vio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46370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381328"/>
            <a:ext cx="4576192" cy="476672"/>
          </a:xfrm>
          <a:prstGeom prst="rect">
            <a:avLst/>
          </a:prstGeom>
          <a:solidFill>
            <a:srgbClr val="BCCE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n-US" sz="2800" dirty="0"/>
              <a:t>¿PELIGROS?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8624" y="188913"/>
            <a:ext cx="3023816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Vuelo Local</a:t>
            </a:r>
            <a:r>
              <a:rPr lang="es-E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:</a:t>
            </a:r>
          </a:p>
          <a:p>
            <a:endParaRPr lang="es-ES" alt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Piloto?</a:t>
            </a:r>
          </a:p>
          <a:p>
            <a:pPr>
              <a:buFontTx/>
              <a:buChar char="•"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Pista?</a:t>
            </a:r>
          </a:p>
          <a:p>
            <a:pPr>
              <a:buFontTx/>
              <a:buChar char="•"/>
            </a:pP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Avión?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Meteorología?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ATC?</a:t>
            </a:r>
          </a:p>
          <a:p>
            <a:pPr>
              <a:buFontTx/>
              <a:buChar char="•"/>
            </a:pP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Peso?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CG?</a:t>
            </a:r>
          </a:p>
          <a:p>
            <a:pPr>
              <a:buFontTx/>
              <a:buChar char="•"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AVGAS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?</a:t>
            </a:r>
          </a:p>
        </p:txBody>
      </p:sp>
      <p:pic>
        <p:nvPicPr>
          <p:cNvPr id="14341" name="Picture 5" descr="Indica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942730"/>
            <a:ext cx="3886200" cy="1798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859338" y="6165850"/>
            <a:ext cx="9144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618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224" y="44624"/>
            <a:ext cx="8435280" cy="1143000"/>
          </a:xfrm>
        </p:spPr>
        <p:txBody>
          <a:bodyPr>
            <a:normAutofit/>
          </a:bodyPr>
          <a:lstStyle/>
          <a:p>
            <a:r>
              <a:rPr lang="es-ES" altLang="en-US" sz="3600" b="1" dirty="0">
                <a:solidFill>
                  <a:schemeClr val="accent1">
                    <a:lumMod val="75000"/>
                  </a:schemeClr>
                </a:solidFill>
              </a:rPr>
              <a:t>¿Por qué </a:t>
            </a:r>
            <a:r>
              <a:rPr lang="es-ES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nos perdemos en la navegación..?</a:t>
            </a:r>
            <a:endParaRPr lang="es-E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40960" cy="3341688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1.-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planifiqué..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777875">
              <a:buNone/>
              <a:tabLst>
                <a:tab pos="2689225" algn="l"/>
              </a:tabLst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2.-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usé carta  y no conozco la ruta…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3.-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he </a:t>
            </a: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volado el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sector…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4.-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Tengo muchas horas…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5.- </a:t>
            </a:r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Llevo sistema  de navegación  o GPS...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933056"/>
            <a:ext cx="3744416" cy="255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19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CA 2014-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7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Una avioneta casi aterriza sobre un turista en una play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89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altLang="en-US" sz="4000" dirty="0"/>
              <a:t>Importancia de Planificar y </a:t>
            </a:r>
            <a:r>
              <a:rPr lang="es-ES" altLang="en-US" sz="4000" dirty="0" smtClean="0"/>
              <a:t/>
            </a:r>
            <a:br>
              <a:rPr lang="es-ES" altLang="en-US" sz="4000" dirty="0" smtClean="0"/>
            </a:br>
            <a:r>
              <a:rPr lang="es-ES" altLang="en-US" sz="4000" dirty="0" smtClean="0"/>
              <a:t>Gestionar </a:t>
            </a:r>
            <a:r>
              <a:rPr lang="es-ES" altLang="en-US" sz="4000" dirty="0"/>
              <a:t>su </a:t>
            </a:r>
            <a:r>
              <a:rPr lang="es-ES" altLang="en-US" sz="4000" dirty="0" smtClean="0"/>
              <a:t>Vuelo…..</a:t>
            </a:r>
            <a:endParaRPr lang="es-ES" altLang="en-US" sz="4000" dirty="0"/>
          </a:p>
        </p:txBody>
      </p:sp>
      <p:grpSp>
        <p:nvGrpSpPr>
          <p:cNvPr id="4102" name="Group 111"/>
          <p:cNvGrpSpPr>
            <a:grpSpLocks/>
          </p:cNvGrpSpPr>
          <p:nvPr/>
        </p:nvGrpSpPr>
        <p:grpSpPr bwMode="auto">
          <a:xfrm>
            <a:off x="348412" y="4408419"/>
            <a:ext cx="1203848" cy="2056055"/>
            <a:chOff x="5331" y="3566"/>
            <a:chExt cx="857" cy="1465"/>
          </a:xfrm>
        </p:grpSpPr>
        <p:grpSp>
          <p:nvGrpSpPr>
            <p:cNvPr id="4103" name="Group 112"/>
            <p:cNvGrpSpPr>
              <a:grpSpLocks/>
            </p:cNvGrpSpPr>
            <p:nvPr/>
          </p:nvGrpSpPr>
          <p:grpSpPr bwMode="auto">
            <a:xfrm>
              <a:off x="5363" y="3566"/>
              <a:ext cx="601" cy="579"/>
              <a:chOff x="1461" y="2974"/>
              <a:chExt cx="590" cy="496"/>
            </a:xfrm>
          </p:grpSpPr>
          <p:sp>
            <p:nvSpPr>
              <p:cNvPr id="4104" name="Freeform 113"/>
              <p:cNvSpPr>
                <a:spLocks/>
              </p:cNvSpPr>
              <p:nvPr/>
            </p:nvSpPr>
            <p:spPr bwMode="auto">
              <a:xfrm>
                <a:off x="1461" y="2974"/>
                <a:ext cx="590" cy="496"/>
              </a:xfrm>
              <a:custGeom>
                <a:avLst/>
                <a:gdLst>
                  <a:gd name="T0" fmla="*/ 223 w 590"/>
                  <a:gd name="T1" fmla="*/ 31 h 496"/>
                  <a:gd name="T2" fmla="*/ 157 w 590"/>
                  <a:gd name="T3" fmla="*/ 28 h 496"/>
                  <a:gd name="T4" fmla="*/ 202 w 590"/>
                  <a:gd name="T5" fmla="*/ 42 h 496"/>
                  <a:gd name="T6" fmla="*/ 146 w 590"/>
                  <a:gd name="T7" fmla="*/ 38 h 496"/>
                  <a:gd name="T8" fmla="*/ 87 w 590"/>
                  <a:gd name="T9" fmla="*/ 42 h 496"/>
                  <a:gd name="T10" fmla="*/ 49 w 590"/>
                  <a:gd name="T11" fmla="*/ 73 h 496"/>
                  <a:gd name="T12" fmla="*/ 80 w 590"/>
                  <a:gd name="T13" fmla="*/ 73 h 496"/>
                  <a:gd name="T14" fmla="*/ 115 w 590"/>
                  <a:gd name="T15" fmla="*/ 62 h 496"/>
                  <a:gd name="T16" fmla="*/ 77 w 590"/>
                  <a:gd name="T17" fmla="*/ 93 h 496"/>
                  <a:gd name="T18" fmla="*/ 17 w 590"/>
                  <a:gd name="T19" fmla="*/ 165 h 496"/>
                  <a:gd name="T20" fmla="*/ 35 w 590"/>
                  <a:gd name="T21" fmla="*/ 172 h 496"/>
                  <a:gd name="T22" fmla="*/ 70 w 590"/>
                  <a:gd name="T23" fmla="*/ 176 h 496"/>
                  <a:gd name="T24" fmla="*/ 35 w 590"/>
                  <a:gd name="T25" fmla="*/ 210 h 496"/>
                  <a:gd name="T26" fmla="*/ 42 w 590"/>
                  <a:gd name="T27" fmla="*/ 227 h 496"/>
                  <a:gd name="T28" fmla="*/ 59 w 590"/>
                  <a:gd name="T29" fmla="*/ 234 h 496"/>
                  <a:gd name="T30" fmla="*/ 24 w 590"/>
                  <a:gd name="T31" fmla="*/ 320 h 496"/>
                  <a:gd name="T32" fmla="*/ 84 w 590"/>
                  <a:gd name="T33" fmla="*/ 268 h 496"/>
                  <a:gd name="T34" fmla="*/ 80 w 590"/>
                  <a:gd name="T35" fmla="*/ 320 h 496"/>
                  <a:gd name="T36" fmla="*/ 112 w 590"/>
                  <a:gd name="T37" fmla="*/ 392 h 496"/>
                  <a:gd name="T38" fmla="*/ 136 w 590"/>
                  <a:gd name="T39" fmla="*/ 330 h 496"/>
                  <a:gd name="T40" fmla="*/ 129 w 590"/>
                  <a:gd name="T41" fmla="*/ 409 h 496"/>
                  <a:gd name="T42" fmla="*/ 178 w 590"/>
                  <a:gd name="T43" fmla="*/ 478 h 496"/>
                  <a:gd name="T44" fmla="*/ 199 w 590"/>
                  <a:gd name="T45" fmla="*/ 475 h 496"/>
                  <a:gd name="T46" fmla="*/ 244 w 590"/>
                  <a:gd name="T47" fmla="*/ 488 h 496"/>
                  <a:gd name="T48" fmla="*/ 335 w 590"/>
                  <a:gd name="T49" fmla="*/ 454 h 496"/>
                  <a:gd name="T50" fmla="*/ 432 w 590"/>
                  <a:gd name="T51" fmla="*/ 495 h 496"/>
                  <a:gd name="T52" fmla="*/ 502 w 590"/>
                  <a:gd name="T53" fmla="*/ 433 h 496"/>
                  <a:gd name="T54" fmla="*/ 565 w 590"/>
                  <a:gd name="T55" fmla="*/ 420 h 496"/>
                  <a:gd name="T56" fmla="*/ 516 w 590"/>
                  <a:gd name="T57" fmla="*/ 306 h 496"/>
                  <a:gd name="T58" fmla="*/ 547 w 590"/>
                  <a:gd name="T59" fmla="*/ 293 h 496"/>
                  <a:gd name="T60" fmla="*/ 534 w 590"/>
                  <a:gd name="T61" fmla="*/ 258 h 496"/>
                  <a:gd name="T62" fmla="*/ 527 w 590"/>
                  <a:gd name="T63" fmla="*/ 238 h 496"/>
                  <a:gd name="T64" fmla="*/ 582 w 590"/>
                  <a:gd name="T65" fmla="*/ 289 h 496"/>
                  <a:gd name="T66" fmla="*/ 523 w 590"/>
                  <a:gd name="T67" fmla="*/ 214 h 496"/>
                  <a:gd name="T68" fmla="*/ 544 w 590"/>
                  <a:gd name="T69" fmla="*/ 210 h 496"/>
                  <a:gd name="T70" fmla="*/ 551 w 590"/>
                  <a:gd name="T71" fmla="*/ 189 h 496"/>
                  <a:gd name="T72" fmla="*/ 544 w 590"/>
                  <a:gd name="T73" fmla="*/ 165 h 496"/>
                  <a:gd name="T74" fmla="*/ 523 w 590"/>
                  <a:gd name="T75" fmla="*/ 131 h 496"/>
                  <a:gd name="T76" fmla="*/ 495 w 590"/>
                  <a:gd name="T77" fmla="*/ 114 h 496"/>
                  <a:gd name="T78" fmla="*/ 492 w 590"/>
                  <a:gd name="T79" fmla="*/ 97 h 496"/>
                  <a:gd name="T80" fmla="*/ 457 w 590"/>
                  <a:gd name="T81" fmla="*/ 83 h 496"/>
                  <a:gd name="T82" fmla="*/ 478 w 590"/>
                  <a:gd name="T83" fmla="*/ 66 h 496"/>
                  <a:gd name="T84" fmla="*/ 418 w 590"/>
                  <a:gd name="T85" fmla="*/ 52 h 496"/>
                  <a:gd name="T86" fmla="*/ 478 w 590"/>
                  <a:gd name="T87" fmla="*/ 21 h 496"/>
                  <a:gd name="T88" fmla="*/ 370 w 590"/>
                  <a:gd name="T89" fmla="*/ 28 h 496"/>
                  <a:gd name="T90" fmla="*/ 335 w 590"/>
                  <a:gd name="T91" fmla="*/ 18 h 496"/>
                  <a:gd name="T92" fmla="*/ 272 w 590"/>
                  <a:gd name="T93" fmla="*/ 49 h 49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0"/>
                  <a:gd name="T142" fmla="*/ 0 h 496"/>
                  <a:gd name="T143" fmla="*/ 590 w 590"/>
                  <a:gd name="T144" fmla="*/ 496 h 49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0" h="496">
                    <a:moveTo>
                      <a:pt x="262" y="59"/>
                    </a:moveTo>
                    <a:lnTo>
                      <a:pt x="241" y="42"/>
                    </a:lnTo>
                    <a:lnTo>
                      <a:pt x="223" y="31"/>
                    </a:lnTo>
                    <a:lnTo>
                      <a:pt x="199" y="28"/>
                    </a:lnTo>
                    <a:lnTo>
                      <a:pt x="178" y="28"/>
                    </a:lnTo>
                    <a:lnTo>
                      <a:pt x="157" y="28"/>
                    </a:lnTo>
                    <a:lnTo>
                      <a:pt x="143" y="31"/>
                    </a:lnTo>
                    <a:lnTo>
                      <a:pt x="178" y="38"/>
                    </a:lnTo>
                    <a:lnTo>
                      <a:pt x="202" y="42"/>
                    </a:lnTo>
                    <a:lnTo>
                      <a:pt x="223" y="62"/>
                    </a:lnTo>
                    <a:lnTo>
                      <a:pt x="178" y="45"/>
                    </a:lnTo>
                    <a:lnTo>
                      <a:pt x="146" y="38"/>
                    </a:lnTo>
                    <a:lnTo>
                      <a:pt x="129" y="38"/>
                    </a:lnTo>
                    <a:lnTo>
                      <a:pt x="108" y="38"/>
                    </a:lnTo>
                    <a:lnTo>
                      <a:pt x="87" y="42"/>
                    </a:lnTo>
                    <a:lnTo>
                      <a:pt x="73" y="45"/>
                    </a:lnTo>
                    <a:lnTo>
                      <a:pt x="63" y="55"/>
                    </a:lnTo>
                    <a:lnTo>
                      <a:pt x="49" y="73"/>
                    </a:lnTo>
                    <a:lnTo>
                      <a:pt x="45" y="100"/>
                    </a:lnTo>
                    <a:lnTo>
                      <a:pt x="66" y="79"/>
                    </a:lnTo>
                    <a:lnTo>
                      <a:pt x="80" y="73"/>
                    </a:lnTo>
                    <a:lnTo>
                      <a:pt x="91" y="66"/>
                    </a:lnTo>
                    <a:lnTo>
                      <a:pt x="105" y="62"/>
                    </a:lnTo>
                    <a:lnTo>
                      <a:pt x="115" y="62"/>
                    </a:lnTo>
                    <a:lnTo>
                      <a:pt x="122" y="62"/>
                    </a:lnTo>
                    <a:lnTo>
                      <a:pt x="98" y="79"/>
                    </a:lnTo>
                    <a:lnTo>
                      <a:pt x="77" y="93"/>
                    </a:lnTo>
                    <a:lnTo>
                      <a:pt x="49" y="117"/>
                    </a:lnTo>
                    <a:lnTo>
                      <a:pt x="31" y="141"/>
                    </a:lnTo>
                    <a:lnTo>
                      <a:pt x="17" y="165"/>
                    </a:lnTo>
                    <a:lnTo>
                      <a:pt x="0" y="196"/>
                    </a:lnTo>
                    <a:lnTo>
                      <a:pt x="24" y="176"/>
                    </a:lnTo>
                    <a:lnTo>
                      <a:pt x="35" y="172"/>
                    </a:lnTo>
                    <a:lnTo>
                      <a:pt x="49" y="169"/>
                    </a:lnTo>
                    <a:lnTo>
                      <a:pt x="59" y="169"/>
                    </a:lnTo>
                    <a:lnTo>
                      <a:pt x="70" y="176"/>
                    </a:lnTo>
                    <a:lnTo>
                      <a:pt x="56" y="183"/>
                    </a:lnTo>
                    <a:lnTo>
                      <a:pt x="45" y="196"/>
                    </a:lnTo>
                    <a:lnTo>
                      <a:pt x="35" y="210"/>
                    </a:lnTo>
                    <a:lnTo>
                      <a:pt x="24" y="224"/>
                    </a:lnTo>
                    <a:lnTo>
                      <a:pt x="14" y="244"/>
                    </a:lnTo>
                    <a:lnTo>
                      <a:pt x="42" y="227"/>
                    </a:lnTo>
                    <a:lnTo>
                      <a:pt x="56" y="224"/>
                    </a:lnTo>
                    <a:lnTo>
                      <a:pt x="73" y="224"/>
                    </a:lnTo>
                    <a:lnTo>
                      <a:pt x="59" y="234"/>
                    </a:lnTo>
                    <a:lnTo>
                      <a:pt x="49" y="255"/>
                    </a:lnTo>
                    <a:lnTo>
                      <a:pt x="38" y="275"/>
                    </a:lnTo>
                    <a:lnTo>
                      <a:pt x="24" y="320"/>
                    </a:lnTo>
                    <a:lnTo>
                      <a:pt x="45" y="296"/>
                    </a:lnTo>
                    <a:lnTo>
                      <a:pt x="63" y="279"/>
                    </a:lnTo>
                    <a:lnTo>
                      <a:pt x="84" y="268"/>
                    </a:lnTo>
                    <a:lnTo>
                      <a:pt x="91" y="268"/>
                    </a:lnTo>
                    <a:lnTo>
                      <a:pt x="84" y="293"/>
                    </a:lnTo>
                    <a:lnTo>
                      <a:pt x="80" y="320"/>
                    </a:lnTo>
                    <a:lnTo>
                      <a:pt x="84" y="341"/>
                    </a:lnTo>
                    <a:lnTo>
                      <a:pt x="94" y="365"/>
                    </a:lnTo>
                    <a:lnTo>
                      <a:pt x="112" y="392"/>
                    </a:lnTo>
                    <a:lnTo>
                      <a:pt x="112" y="361"/>
                    </a:lnTo>
                    <a:lnTo>
                      <a:pt x="122" y="337"/>
                    </a:lnTo>
                    <a:lnTo>
                      <a:pt x="136" y="330"/>
                    </a:lnTo>
                    <a:lnTo>
                      <a:pt x="129" y="365"/>
                    </a:lnTo>
                    <a:lnTo>
                      <a:pt x="129" y="389"/>
                    </a:lnTo>
                    <a:lnTo>
                      <a:pt x="129" y="409"/>
                    </a:lnTo>
                    <a:lnTo>
                      <a:pt x="136" y="430"/>
                    </a:lnTo>
                    <a:lnTo>
                      <a:pt x="153" y="458"/>
                    </a:lnTo>
                    <a:lnTo>
                      <a:pt x="178" y="478"/>
                    </a:lnTo>
                    <a:lnTo>
                      <a:pt x="181" y="447"/>
                    </a:lnTo>
                    <a:lnTo>
                      <a:pt x="181" y="413"/>
                    </a:lnTo>
                    <a:lnTo>
                      <a:pt x="199" y="475"/>
                    </a:lnTo>
                    <a:lnTo>
                      <a:pt x="213" y="492"/>
                    </a:lnTo>
                    <a:lnTo>
                      <a:pt x="223" y="451"/>
                    </a:lnTo>
                    <a:lnTo>
                      <a:pt x="244" y="488"/>
                    </a:lnTo>
                    <a:lnTo>
                      <a:pt x="282" y="447"/>
                    </a:lnTo>
                    <a:lnTo>
                      <a:pt x="317" y="485"/>
                    </a:lnTo>
                    <a:lnTo>
                      <a:pt x="335" y="454"/>
                    </a:lnTo>
                    <a:lnTo>
                      <a:pt x="377" y="492"/>
                    </a:lnTo>
                    <a:lnTo>
                      <a:pt x="391" y="444"/>
                    </a:lnTo>
                    <a:lnTo>
                      <a:pt x="432" y="495"/>
                    </a:lnTo>
                    <a:lnTo>
                      <a:pt x="460" y="444"/>
                    </a:lnTo>
                    <a:lnTo>
                      <a:pt x="509" y="478"/>
                    </a:lnTo>
                    <a:lnTo>
                      <a:pt x="502" y="433"/>
                    </a:lnTo>
                    <a:lnTo>
                      <a:pt x="554" y="454"/>
                    </a:lnTo>
                    <a:lnTo>
                      <a:pt x="534" y="396"/>
                    </a:lnTo>
                    <a:lnTo>
                      <a:pt x="565" y="420"/>
                    </a:lnTo>
                    <a:lnTo>
                      <a:pt x="534" y="354"/>
                    </a:lnTo>
                    <a:lnTo>
                      <a:pt x="582" y="396"/>
                    </a:lnTo>
                    <a:lnTo>
                      <a:pt x="516" y="306"/>
                    </a:lnTo>
                    <a:lnTo>
                      <a:pt x="572" y="344"/>
                    </a:lnTo>
                    <a:lnTo>
                      <a:pt x="516" y="282"/>
                    </a:lnTo>
                    <a:lnTo>
                      <a:pt x="547" y="293"/>
                    </a:lnTo>
                    <a:lnTo>
                      <a:pt x="572" y="310"/>
                    </a:lnTo>
                    <a:lnTo>
                      <a:pt x="558" y="282"/>
                    </a:lnTo>
                    <a:lnTo>
                      <a:pt x="534" y="258"/>
                    </a:lnTo>
                    <a:lnTo>
                      <a:pt x="516" y="241"/>
                    </a:lnTo>
                    <a:lnTo>
                      <a:pt x="506" y="227"/>
                    </a:lnTo>
                    <a:lnTo>
                      <a:pt x="527" y="238"/>
                    </a:lnTo>
                    <a:lnTo>
                      <a:pt x="544" y="255"/>
                    </a:lnTo>
                    <a:lnTo>
                      <a:pt x="568" y="275"/>
                    </a:lnTo>
                    <a:lnTo>
                      <a:pt x="582" y="289"/>
                    </a:lnTo>
                    <a:lnTo>
                      <a:pt x="558" y="251"/>
                    </a:lnTo>
                    <a:lnTo>
                      <a:pt x="544" y="227"/>
                    </a:lnTo>
                    <a:lnTo>
                      <a:pt x="523" y="214"/>
                    </a:lnTo>
                    <a:lnTo>
                      <a:pt x="502" y="200"/>
                    </a:lnTo>
                    <a:lnTo>
                      <a:pt x="527" y="203"/>
                    </a:lnTo>
                    <a:lnTo>
                      <a:pt x="544" y="210"/>
                    </a:lnTo>
                    <a:lnTo>
                      <a:pt x="561" y="227"/>
                    </a:lnTo>
                    <a:lnTo>
                      <a:pt x="579" y="238"/>
                    </a:lnTo>
                    <a:lnTo>
                      <a:pt x="551" y="189"/>
                    </a:lnTo>
                    <a:lnTo>
                      <a:pt x="530" y="169"/>
                    </a:lnTo>
                    <a:lnTo>
                      <a:pt x="516" y="159"/>
                    </a:lnTo>
                    <a:lnTo>
                      <a:pt x="544" y="165"/>
                    </a:lnTo>
                    <a:lnTo>
                      <a:pt x="589" y="186"/>
                    </a:lnTo>
                    <a:lnTo>
                      <a:pt x="541" y="141"/>
                    </a:lnTo>
                    <a:lnTo>
                      <a:pt x="523" y="131"/>
                    </a:lnTo>
                    <a:lnTo>
                      <a:pt x="488" y="124"/>
                    </a:lnTo>
                    <a:lnTo>
                      <a:pt x="478" y="121"/>
                    </a:lnTo>
                    <a:lnTo>
                      <a:pt x="495" y="114"/>
                    </a:lnTo>
                    <a:lnTo>
                      <a:pt x="527" y="121"/>
                    </a:lnTo>
                    <a:lnTo>
                      <a:pt x="516" y="104"/>
                    </a:lnTo>
                    <a:lnTo>
                      <a:pt x="492" y="97"/>
                    </a:lnTo>
                    <a:lnTo>
                      <a:pt x="457" y="93"/>
                    </a:lnTo>
                    <a:lnTo>
                      <a:pt x="436" y="93"/>
                    </a:lnTo>
                    <a:lnTo>
                      <a:pt x="457" y="83"/>
                    </a:lnTo>
                    <a:lnTo>
                      <a:pt x="425" y="76"/>
                    </a:lnTo>
                    <a:lnTo>
                      <a:pt x="432" y="66"/>
                    </a:lnTo>
                    <a:lnTo>
                      <a:pt x="478" y="66"/>
                    </a:lnTo>
                    <a:lnTo>
                      <a:pt x="516" y="76"/>
                    </a:lnTo>
                    <a:lnTo>
                      <a:pt x="488" y="52"/>
                    </a:lnTo>
                    <a:lnTo>
                      <a:pt x="418" y="52"/>
                    </a:lnTo>
                    <a:lnTo>
                      <a:pt x="401" y="55"/>
                    </a:lnTo>
                    <a:lnTo>
                      <a:pt x="450" y="28"/>
                    </a:lnTo>
                    <a:lnTo>
                      <a:pt x="478" y="21"/>
                    </a:lnTo>
                    <a:lnTo>
                      <a:pt x="429" y="14"/>
                    </a:lnTo>
                    <a:lnTo>
                      <a:pt x="384" y="28"/>
                    </a:lnTo>
                    <a:lnTo>
                      <a:pt x="370" y="28"/>
                    </a:lnTo>
                    <a:lnTo>
                      <a:pt x="391" y="0"/>
                    </a:lnTo>
                    <a:lnTo>
                      <a:pt x="356" y="24"/>
                    </a:lnTo>
                    <a:lnTo>
                      <a:pt x="335" y="18"/>
                    </a:lnTo>
                    <a:lnTo>
                      <a:pt x="314" y="18"/>
                    </a:lnTo>
                    <a:lnTo>
                      <a:pt x="296" y="28"/>
                    </a:lnTo>
                    <a:lnTo>
                      <a:pt x="272" y="49"/>
                    </a:lnTo>
                    <a:lnTo>
                      <a:pt x="265" y="7"/>
                    </a:lnTo>
                    <a:lnTo>
                      <a:pt x="262" y="59"/>
                    </a:lnTo>
                  </a:path>
                </a:pathLst>
              </a:custGeom>
              <a:solidFill>
                <a:srgbClr val="80400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105" name="Group 114"/>
              <p:cNvGrpSpPr>
                <a:grpSpLocks/>
              </p:cNvGrpSpPr>
              <p:nvPr/>
            </p:nvGrpSpPr>
            <p:grpSpPr bwMode="auto">
              <a:xfrm>
                <a:off x="1513" y="2998"/>
                <a:ext cx="503" cy="191"/>
                <a:chOff x="1513" y="2998"/>
                <a:chExt cx="503" cy="191"/>
              </a:xfrm>
            </p:grpSpPr>
            <p:sp>
              <p:nvSpPr>
                <p:cNvPr id="4106" name="Freeform 115"/>
                <p:cNvSpPr>
                  <a:spLocks/>
                </p:cNvSpPr>
                <p:nvPr/>
              </p:nvSpPr>
              <p:spPr bwMode="auto">
                <a:xfrm>
                  <a:off x="1513" y="3040"/>
                  <a:ext cx="207" cy="90"/>
                </a:xfrm>
                <a:custGeom>
                  <a:avLst/>
                  <a:gdLst>
                    <a:gd name="T0" fmla="*/ 206 w 207"/>
                    <a:gd name="T1" fmla="*/ 31 h 90"/>
                    <a:gd name="T2" fmla="*/ 196 w 207"/>
                    <a:gd name="T3" fmla="*/ 17 h 90"/>
                    <a:gd name="T4" fmla="*/ 182 w 207"/>
                    <a:gd name="T5" fmla="*/ 7 h 90"/>
                    <a:gd name="T6" fmla="*/ 168 w 207"/>
                    <a:gd name="T7" fmla="*/ 3 h 90"/>
                    <a:gd name="T8" fmla="*/ 150 w 207"/>
                    <a:gd name="T9" fmla="*/ 0 h 90"/>
                    <a:gd name="T10" fmla="*/ 122 w 207"/>
                    <a:gd name="T11" fmla="*/ 0 h 90"/>
                    <a:gd name="T12" fmla="*/ 101 w 207"/>
                    <a:gd name="T13" fmla="*/ 3 h 90"/>
                    <a:gd name="T14" fmla="*/ 80 w 207"/>
                    <a:gd name="T15" fmla="*/ 13 h 90"/>
                    <a:gd name="T16" fmla="*/ 56 w 207"/>
                    <a:gd name="T17" fmla="*/ 31 h 90"/>
                    <a:gd name="T18" fmla="*/ 14 w 207"/>
                    <a:gd name="T19" fmla="*/ 65 h 90"/>
                    <a:gd name="T20" fmla="*/ 0 w 207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7"/>
                    <a:gd name="T34" fmla="*/ 0 h 90"/>
                    <a:gd name="T35" fmla="*/ 207 w 207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7" h="90">
                      <a:moveTo>
                        <a:pt x="206" y="31"/>
                      </a:moveTo>
                      <a:lnTo>
                        <a:pt x="196" y="17"/>
                      </a:lnTo>
                      <a:lnTo>
                        <a:pt x="182" y="7"/>
                      </a:lnTo>
                      <a:lnTo>
                        <a:pt x="168" y="3"/>
                      </a:lnTo>
                      <a:lnTo>
                        <a:pt x="150" y="0"/>
                      </a:lnTo>
                      <a:lnTo>
                        <a:pt x="122" y="0"/>
                      </a:lnTo>
                      <a:lnTo>
                        <a:pt x="101" y="3"/>
                      </a:lnTo>
                      <a:lnTo>
                        <a:pt x="80" y="13"/>
                      </a:lnTo>
                      <a:lnTo>
                        <a:pt x="56" y="31"/>
                      </a:lnTo>
                      <a:lnTo>
                        <a:pt x="14" y="65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07" name="Freeform 116"/>
                <p:cNvSpPr>
                  <a:spLocks/>
                </p:cNvSpPr>
                <p:nvPr/>
              </p:nvSpPr>
              <p:spPr bwMode="auto">
                <a:xfrm>
                  <a:off x="1778" y="2998"/>
                  <a:ext cx="134" cy="63"/>
                </a:xfrm>
                <a:custGeom>
                  <a:avLst/>
                  <a:gdLst>
                    <a:gd name="T0" fmla="*/ 0 w 134"/>
                    <a:gd name="T1" fmla="*/ 62 h 63"/>
                    <a:gd name="T2" fmla="*/ 18 w 134"/>
                    <a:gd name="T3" fmla="*/ 35 h 63"/>
                    <a:gd name="T4" fmla="*/ 32 w 134"/>
                    <a:gd name="T5" fmla="*/ 25 h 63"/>
                    <a:gd name="T6" fmla="*/ 42 w 134"/>
                    <a:gd name="T7" fmla="*/ 18 h 63"/>
                    <a:gd name="T8" fmla="*/ 60 w 134"/>
                    <a:gd name="T9" fmla="*/ 11 h 63"/>
                    <a:gd name="T10" fmla="*/ 77 w 134"/>
                    <a:gd name="T11" fmla="*/ 7 h 63"/>
                    <a:gd name="T12" fmla="*/ 98 w 134"/>
                    <a:gd name="T13" fmla="*/ 4 h 63"/>
                    <a:gd name="T14" fmla="*/ 119 w 134"/>
                    <a:gd name="T15" fmla="*/ 0 h 63"/>
                    <a:gd name="T16" fmla="*/ 133 w 134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4"/>
                    <a:gd name="T28" fmla="*/ 0 h 63"/>
                    <a:gd name="T29" fmla="*/ 134 w 134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4" h="63">
                      <a:moveTo>
                        <a:pt x="0" y="62"/>
                      </a:moveTo>
                      <a:lnTo>
                        <a:pt x="18" y="35"/>
                      </a:lnTo>
                      <a:lnTo>
                        <a:pt x="32" y="25"/>
                      </a:lnTo>
                      <a:lnTo>
                        <a:pt x="42" y="18"/>
                      </a:lnTo>
                      <a:lnTo>
                        <a:pt x="60" y="11"/>
                      </a:lnTo>
                      <a:lnTo>
                        <a:pt x="77" y="7"/>
                      </a:lnTo>
                      <a:lnTo>
                        <a:pt x="98" y="4"/>
                      </a:lnTo>
                      <a:lnTo>
                        <a:pt x="119" y="0"/>
                      </a:lnTo>
                      <a:lnTo>
                        <a:pt x="133" y="0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08" name="Freeform 117"/>
                <p:cNvSpPr>
                  <a:spLocks/>
                </p:cNvSpPr>
                <p:nvPr/>
              </p:nvSpPr>
              <p:spPr bwMode="auto">
                <a:xfrm>
                  <a:off x="1869" y="3105"/>
                  <a:ext cx="147" cy="29"/>
                </a:xfrm>
                <a:custGeom>
                  <a:avLst/>
                  <a:gdLst>
                    <a:gd name="T0" fmla="*/ 0 w 147"/>
                    <a:gd name="T1" fmla="*/ 3 h 29"/>
                    <a:gd name="T2" fmla="*/ 45 w 147"/>
                    <a:gd name="T3" fmla="*/ 0 h 29"/>
                    <a:gd name="T4" fmla="*/ 84 w 147"/>
                    <a:gd name="T5" fmla="*/ 7 h 29"/>
                    <a:gd name="T6" fmla="*/ 122 w 147"/>
                    <a:gd name="T7" fmla="*/ 14 h 29"/>
                    <a:gd name="T8" fmla="*/ 146 w 147"/>
                    <a:gd name="T9" fmla="*/ 28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9"/>
                    <a:gd name="T17" fmla="*/ 147 w 147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9">
                      <a:moveTo>
                        <a:pt x="0" y="3"/>
                      </a:moveTo>
                      <a:lnTo>
                        <a:pt x="45" y="0"/>
                      </a:lnTo>
                      <a:lnTo>
                        <a:pt x="84" y="7"/>
                      </a:lnTo>
                      <a:lnTo>
                        <a:pt x="122" y="14"/>
                      </a:lnTo>
                      <a:lnTo>
                        <a:pt x="146" y="28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09" name="Freeform 118"/>
                <p:cNvSpPr>
                  <a:spLocks/>
                </p:cNvSpPr>
                <p:nvPr/>
              </p:nvSpPr>
              <p:spPr bwMode="auto">
                <a:xfrm>
                  <a:off x="1552" y="3084"/>
                  <a:ext cx="168" cy="105"/>
                </a:xfrm>
                <a:custGeom>
                  <a:avLst/>
                  <a:gdLst>
                    <a:gd name="T0" fmla="*/ 167 w 168"/>
                    <a:gd name="T1" fmla="*/ 4 h 105"/>
                    <a:gd name="T2" fmla="*/ 125 w 168"/>
                    <a:gd name="T3" fmla="*/ 0 h 105"/>
                    <a:gd name="T4" fmla="*/ 90 w 168"/>
                    <a:gd name="T5" fmla="*/ 4 h 105"/>
                    <a:gd name="T6" fmla="*/ 52 w 168"/>
                    <a:gd name="T7" fmla="*/ 21 h 105"/>
                    <a:gd name="T8" fmla="*/ 21 w 168"/>
                    <a:gd name="T9" fmla="*/ 55 h 105"/>
                    <a:gd name="T10" fmla="*/ 3 w 168"/>
                    <a:gd name="T11" fmla="*/ 79 h 105"/>
                    <a:gd name="T12" fmla="*/ 0 w 168"/>
                    <a:gd name="T13" fmla="*/ 104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8"/>
                    <a:gd name="T22" fmla="*/ 0 h 105"/>
                    <a:gd name="T23" fmla="*/ 168 w 168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8" h="105">
                      <a:moveTo>
                        <a:pt x="167" y="4"/>
                      </a:moveTo>
                      <a:lnTo>
                        <a:pt x="125" y="0"/>
                      </a:lnTo>
                      <a:lnTo>
                        <a:pt x="90" y="4"/>
                      </a:lnTo>
                      <a:lnTo>
                        <a:pt x="52" y="21"/>
                      </a:lnTo>
                      <a:lnTo>
                        <a:pt x="21" y="55"/>
                      </a:lnTo>
                      <a:lnTo>
                        <a:pt x="3" y="79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10" name="Freeform 119"/>
                <p:cNvSpPr>
                  <a:spLocks/>
                </p:cNvSpPr>
                <p:nvPr/>
              </p:nvSpPr>
              <p:spPr bwMode="auto">
                <a:xfrm>
                  <a:off x="1559" y="3060"/>
                  <a:ext cx="147" cy="63"/>
                </a:xfrm>
                <a:custGeom>
                  <a:avLst/>
                  <a:gdLst>
                    <a:gd name="T0" fmla="*/ 146 w 147"/>
                    <a:gd name="T1" fmla="*/ 11 h 63"/>
                    <a:gd name="T2" fmla="*/ 101 w 147"/>
                    <a:gd name="T3" fmla="*/ 0 h 63"/>
                    <a:gd name="T4" fmla="*/ 73 w 147"/>
                    <a:gd name="T5" fmla="*/ 4 h 63"/>
                    <a:gd name="T6" fmla="*/ 38 w 147"/>
                    <a:gd name="T7" fmla="*/ 18 h 63"/>
                    <a:gd name="T8" fmla="*/ 17 w 147"/>
                    <a:gd name="T9" fmla="*/ 35 h 63"/>
                    <a:gd name="T10" fmla="*/ 0 w 147"/>
                    <a:gd name="T11" fmla="*/ 62 h 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7"/>
                    <a:gd name="T19" fmla="*/ 0 h 63"/>
                    <a:gd name="T20" fmla="*/ 147 w 147"/>
                    <a:gd name="T21" fmla="*/ 63 h 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7" h="63">
                      <a:moveTo>
                        <a:pt x="146" y="11"/>
                      </a:moveTo>
                      <a:lnTo>
                        <a:pt x="101" y="0"/>
                      </a:lnTo>
                      <a:lnTo>
                        <a:pt x="73" y="4"/>
                      </a:lnTo>
                      <a:lnTo>
                        <a:pt x="38" y="18"/>
                      </a:lnTo>
                      <a:lnTo>
                        <a:pt x="17" y="35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11" name="Freeform 120"/>
                <p:cNvSpPr>
                  <a:spLocks/>
                </p:cNvSpPr>
                <p:nvPr/>
              </p:nvSpPr>
              <p:spPr bwMode="auto">
                <a:xfrm>
                  <a:off x="1897" y="3133"/>
                  <a:ext cx="112" cy="45"/>
                </a:xfrm>
                <a:custGeom>
                  <a:avLst/>
                  <a:gdLst>
                    <a:gd name="T0" fmla="*/ 0 w 112"/>
                    <a:gd name="T1" fmla="*/ 0 h 45"/>
                    <a:gd name="T2" fmla="*/ 24 w 112"/>
                    <a:gd name="T3" fmla="*/ 0 h 45"/>
                    <a:gd name="T4" fmla="*/ 49 w 112"/>
                    <a:gd name="T5" fmla="*/ 3 h 45"/>
                    <a:gd name="T6" fmla="*/ 66 w 112"/>
                    <a:gd name="T7" fmla="*/ 13 h 45"/>
                    <a:gd name="T8" fmla="*/ 91 w 112"/>
                    <a:gd name="T9" fmla="*/ 27 h 45"/>
                    <a:gd name="T10" fmla="*/ 111 w 112"/>
                    <a:gd name="T11" fmla="*/ 44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2"/>
                    <a:gd name="T19" fmla="*/ 0 h 45"/>
                    <a:gd name="T20" fmla="*/ 112 w 112"/>
                    <a:gd name="T21" fmla="*/ 45 h 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2" h="4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9" y="3"/>
                      </a:lnTo>
                      <a:lnTo>
                        <a:pt x="66" y="13"/>
                      </a:lnTo>
                      <a:lnTo>
                        <a:pt x="91" y="27"/>
                      </a:lnTo>
                      <a:lnTo>
                        <a:pt x="111" y="44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12" name="Freeform 121"/>
                <p:cNvSpPr>
                  <a:spLocks/>
                </p:cNvSpPr>
                <p:nvPr/>
              </p:nvSpPr>
              <p:spPr bwMode="auto">
                <a:xfrm>
                  <a:off x="1806" y="3036"/>
                  <a:ext cx="123" cy="18"/>
                </a:xfrm>
                <a:custGeom>
                  <a:avLst/>
                  <a:gdLst>
                    <a:gd name="T0" fmla="*/ 0 w 123"/>
                    <a:gd name="T1" fmla="*/ 17 h 18"/>
                    <a:gd name="T2" fmla="*/ 21 w 123"/>
                    <a:gd name="T3" fmla="*/ 11 h 18"/>
                    <a:gd name="T4" fmla="*/ 53 w 123"/>
                    <a:gd name="T5" fmla="*/ 4 h 18"/>
                    <a:gd name="T6" fmla="*/ 80 w 123"/>
                    <a:gd name="T7" fmla="*/ 0 h 18"/>
                    <a:gd name="T8" fmla="*/ 122 w 123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18"/>
                    <a:gd name="T17" fmla="*/ 123 w 123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18">
                      <a:moveTo>
                        <a:pt x="0" y="17"/>
                      </a:moveTo>
                      <a:lnTo>
                        <a:pt x="21" y="11"/>
                      </a:lnTo>
                      <a:lnTo>
                        <a:pt x="53" y="4"/>
                      </a:lnTo>
                      <a:lnTo>
                        <a:pt x="80" y="0"/>
                      </a:lnTo>
                      <a:lnTo>
                        <a:pt x="122" y="0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13" name="Freeform 122"/>
                <p:cNvSpPr>
                  <a:spLocks/>
                </p:cNvSpPr>
                <p:nvPr/>
              </p:nvSpPr>
              <p:spPr bwMode="auto">
                <a:xfrm>
                  <a:off x="1859" y="3081"/>
                  <a:ext cx="102" cy="17"/>
                </a:xfrm>
                <a:custGeom>
                  <a:avLst/>
                  <a:gdLst>
                    <a:gd name="T0" fmla="*/ 0 w 102"/>
                    <a:gd name="T1" fmla="*/ 16 h 17"/>
                    <a:gd name="T2" fmla="*/ 34 w 102"/>
                    <a:gd name="T3" fmla="*/ 4 h 17"/>
                    <a:gd name="T4" fmla="*/ 59 w 102"/>
                    <a:gd name="T5" fmla="*/ 0 h 17"/>
                    <a:gd name="T6" fmla="*/ 80 w 102"/>
                    <a:gd name="T7" fmla="*/ 0 h 17"/>
                    <a:gd name="T8" fmla="*/ 101 w 102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7"/>
                    <a:gd name="T17" fmla="*/ 102 w 102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7">
                      <a:moveTo>
                        <a:pt x="0" y="16"/>
                      </a:moveTo>
                      <a:lnTo>
                        <a:pt x="34" y="4"/>
                      </a:lnTo>
                      <a:lnTo>
                        <a:pt x="59" y="0"/>
                      </a:lnTo>
                      <a:lnTo>
                        <a:pt x="80" y="0"/>
                      </a:lnTo>
                      <a:lnTo>
                        <a:pt x="101" y="0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14" name="Freeform 123"/>
                <p:cNvSpPr>
                  <a:spLocks/>
                </p:cNvSpPr>
                <p:nvPr/>
              </p:nvSpPr>
              <p:spPr bwMode="auto">
                <a:xfrm>
                  <a:off x="1761" y="3002"/>
                  <a:ext cx="57" cy="59"/>
                </a:xfrm>
                <a:custGeom>
                  <a:avLst/>
                  <a:gdLst>
                    <a:gd name="T0" fmla="*/ 0 w 57"/>
                    <a:gd name="T1" fmla="*/ 58 h 59"/>
                    <a:gd name="T2" fmla="*/ 10 w 57"/>
                    <a:gd name="T3" fmla="*/ 38 h 59"/>
                    <a:gd name="T4" fmla="*/ 21 w 57"/>
                    <a:gd name="T5" fmla="*/ 24 h 59"/>
                    <a:gd name="T6" fmla="*/ 35 w 57"/>
                    <a:gd name="T7" fmla="*/ 7 h 59"/>
                    <a:gd name="T8" fmla="*/ 49 w 57"/>
                    <a:gd name="T9" fmla="*/ 0 h 59"/>
                    <a:gd name="T10" fmla="*/ 56 w 57"/>
                    <a:gd name="T11" fmla="*/ 0 h 5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9"/>
                    <a:gd name="T20" fmla="*/ 57 w 57"/>
                    <a:gd name="T21" fmla="*/ 59 h 5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9">
                      <a:moveTo>
                        <a:pt x="0" y="58"/>
                      </a:moveTo>
                      <a:lnTo>
                        <a:pt x="10" y="38"/>
                      </a:lnTo>
                      <a:lnTo>
                        <a:pt x="21" y="24"/>
                      </a:lnTo>
                      <a:lnTo>
                        <a:pt x="35" y="7"/>
                      </a:lnTo>
                      <a:lnTo>
                        <a:pt x="49" y="0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2700" cap="rnd">
                  <a:solidFill>
                    <a:srgbClr val="402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</p:grpSp>
        <p:grpSp>
          <p:nvGrpSpPr>
            <p:cNvPr id="4115" name="Group 124"/>
            <p:cNvGrpSpPr>
              <a:grpSpLocks/>
            </p:cNvGrpSpPr>
            <p:nvPr/>
          </p:nvGrpSpPr>
          <p:grpSpPr bwMode="auto">
            <a:xfrm>
              <a:off x="5331" y="3793"/>
              <a:ext cx="857" cy="1238"/>
              <a:chOff x="1472" y="2948"/>
              <a:chExt cx="857" cy="1238"/>
            </a:xfrm>
          </p:grpSpPr>
          <p:sp>
            <p:nvSpPr>
              <p:cNvPr id="4116" name="Line 125"/>
              <p:cNvSpPr>
                <a:spLocks noChangeShapeType="1"/>
              </p:cNvSpPr>
              <p:nvPr/>
            </p:nvSpPr>
            <p:spPr bwMode="auto">
              <a:xfrm flipV="1">
                <a:off x="2019" y="3065"/>
                <a:ext cx="292" cy="1052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17" name="Freeform 126"/>
              <p:cNvSpPr>
                <a:spLocks/>
              </p:cNvSpPr>
              <p:nvPr/>
            </p:nvSpPr>
            <p:spPr bwMode="auto">
              <a:xfrm>
                <a:off x="1505" y="3147"/>
                <a:ext cx="694" cy="1023"/>
              </a:xfrm>
              <a:custGeom>
                <a:avLst/>
                <a:gdLst>
                  <a:gd name="T0" fmla="*/ 1377 w 683"/>
                  <a:gd name="T1" fmla="*/ 0 h 875"/>
                  <a:gd name="T2" fmla="*/ 1294 w 683"/>
                  <a:gd name="T3" fmla="*/ 82416 h 875"/>
                  <a:gd name="T4" fmla="*/ 1267 w 683"/>
                  <a:gd name="T5" fmla="*/ 131709 h 875"/>
                  <a:gd name="T6" fmla="*/ 1212 w 683"/>
                  <a:gd name="T7" fmla="*/ 149577 h 875"/>
                  <a:gd name="T8" fmla="*/ 1156 w 683"/>
                  <a:gd name="T9" fmla="*/ 197300 h 875"/>
                  <a:gd name="T10" fmla="*/ 1076 w 683"/>
                  <a:gd name="T11" fmla="*/ 214956 h 875"/>
                  <a:gd name="T12" fmla="*/ 992 w 683"/>
                  <a:gd name="T13" fmla="*/ 230672 h 875"/>
                  <a:gd name="T14" fmla="*/ 905 w 683"/>
                  <a:gd name="T15" fmla="*/ 248231 h 875"/>
                  <a:gd name="T16" fmla="*/ 882 w 683"/>
                  <a:gd name="T17" fmla="*/ 282198 h 875"/>
                  <a:gd name="T18" fmla="*/ 827 w 683"/>
                  <a:gd name="T19" fmla="*/ 297374 h 875"/>
                  <a:gd name="T20" fmla="*/ 797 w 683"/>
                  <a:gd name="T21" fmla="*/ 331714 h 875"/>
                  <a:gd name="T22" fmla="*/ 744 w 683"/>
                  <a:gd name="T23" fmla="*/ 364465 h 875"/>
                  <a:gd name="T24" fmla="*/ 658 w 683"/>
                  <a:gd name="T25" fmla="*/ 397154 h 875"/>
                  <a:gd name="T26" fmla="*/ 580 w 683"/>
                  <a:gd name="T27" fmla="*/ 430008 h 875"/>
                  <a:gd name="T28" fmla="*/ 520 w 683"/>
                  <a:gd name="T29" fmla="*/ 430008 h 875"/>
                  <a:gd name="T30" fmla="*/ 468 w 683"/>
                  <a:gd name="T31" fmla="*/ 464330 h 875"/>
                  <a:gd name="T32" fmla="*/ 384 w 683"/>
                  <a:gd name="T33" fmla="*/ 480733 h 875"/>
                  <a:gd name="T34" fmla="*/ 332 w 683"/>
                  <a:gd name="T35" fmla="*/ 514937 h 875"/>
                  <a:gd name="T36" fmla="*/ 272 w 683"/>
                  <a:gd name="T37" fmla="*/ 563132 h 875"/>
                  <a:gd name="T38" fmla="*/ 217 w 683"/>
                  <a:gd name="T39" fmla="*/ 596224 h 875"/>
                  <a:gd name="T40" fmla="*/ 198 w 683"/>
                  <a:gd name="T41" fmla="*/ 646652 h 875"/>
                  <a:gd name="T42" fmla="*/ 159 w 683"/>
                  <a:gd name="T43" fmla="*/ 696283 h 875"/>
                  <a:gd name="T44" fmla="*/ 104 w 683"/>
                  <a:gd name="T45" fmla="*/ 746303 h 875"/>
                  <a:gd name="T46" fmla="*/ 27 w 683"/>
                  <a:gd name="T47" fmla="*/ 796150 h 875"/>
                  <a:gd name="T48" fmla="*/ 0 w 683"/>
                  <a:gd name="T49" fmla="*/ 846551 h 8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3"/>
                  <a:gd name="T76" fmla="*/ 0 h 875"/>
                  <a:gd name="T77" fmla="*/ 683 w 683"/>
                  <a:gd name="T78" fmla="*/ 875 h 8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3" h="875">
                    <a:moveTo>
                      <a:pt x="682" y="0"/>
                    </a:moveTo>
                    <a:lnTo>
                      <a:pt x="641" y="85"/>
                    </a:lnTo>
                    <a:lnTo>
                      <a:pt x="628" y="136"/>
                    </a:lnTo>
                    <a:lnTo>
                      <a:pt x="600" y="154"/>
                    </a:lnTo>
                    <a:lnTo>
                      <a:pt x="573" y="204"/>
                    </a:lnTo>
                    <a:lnTo>
                      <a:pt x="532" y="222"/>
                    </a:lnTo>
                    <a:lnTo>
                      <a:pt x="491" y="239"/>
                    </a:lnTo>
                    <a:lnTo>
                      <a:pt x="450" y="256"/>
                    </a:lnTo>
                    <a:lnTo>
                      <a:pt x="437" y="291"/>
                    </a:lnTo>
                    <a:lnTo>
                      <a:pt x="409" y="307"/>
                    </a:lnTo>
                    <a:lnTo>
                      <a:pt x="396" y="342"/>
                    </a:lnTo>
                    <a:lnTo>
                      <a:pt x="368" y="376"/>
                    </a:lnTo>
                    <a:lnTo>
                      <a:pt x="327" y="410"/>
                    </a:lnTo>
                    <a:lnTo>
                      <a:pt x="287" y="444"/>
                    </a:lnTo>
                    <a:lnTo>
                      <a:pt x="259" y="444"/>
                    </a:lnTo>
                    <a:lnTo>
                      <a:pt x="232" y="479"/>
                    </a:lnTo>
                    <a:lnTo>
                      <a:pt x="191" y="496"/>
                    </a:lnTo>
                    <a:lnTo>
                      <a:pt x="164" y="531"/>
                    </a:lnTo>
                    <a:lnTo>
                      <a:pt x="137" y="582"/>
                    </a:lnTo>
                    <a:lnTo>
                      <a:pt x="109" y="616"/>
                    </a:lnTo>
                    <a:lnTo>
                      <a:pt x="96" y="668"/>
                    </a:lnTo>
                    <a:lnTo>
                      <a:pt x="82" y="719"/>
                    </a:lnTo>
                    <a:lnTo>
                      <a:pt x="55" y="771"/>
                    </a:lnTo>
                    <a:lnTo>
                      <a:pt x="27" y="822"/>
                    </a:lnTo>
                    <a:lnTo>
                      <a:pt x="0" y="874"/>
                    </a:ln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118" name="Group 127"/>
              <p:cNvGrpSpPr>
                <a:grpSpLocks/>
              </p:cNvGrpSpPr>
              <p:nvPr/>
            </p:nvGrpSpPr>
            <p:grpSpPr bwMode="auto">
              <a:xfrm>
                <a:off x="1490" y="3193"/>
                <a:ext cx="796" cy="571"/>
                <a:chOff x="1461" y="3277"/>
                <a:chExt cx="782" cy="489"/>
              </a:xfrm>
            </p:grpSpPr>
            <p:grpSp>
              <p:nvGrpSpPr>
                <p:cNvPr id="4119" name="Group 128"/>
                <p:cNvGrpSpPr>
                  <a:grpSpLocks/>
                </p:cNvGrpSpPr>
                <p:nvPr/>
              </p:nvGrpSpPr>
              <p:grpSpPr bwMode="auto">
                <a:xfrm>
                  <a:off x="1461" y="3277"/>
                  <a:ext cx="782" cy="489"/>
                  <a:chOff x="1461" y="3277"/>
                  <a:chExt cx="782" cy="489"/>
                </a:xfrm>
              </p:grpSpPr>
              <p:sp>
                <p:nvSpPr>
                  <p:cNvPr id="4120" name="Freeform 129"/>
                  <p:cNvSpPr>
                    <a:spLocks/>
                  </p:cNvSpPr>
                  <p:nvPr/>
                </p:nvSpPr>
                <p:spPr bwMode="auto">
                  <a:xfrm>
                    <a:off x="1461" y="3277"/>
                    <a:ext cx="782" cy="489"/>
                  </a:xfrm>
                  <a:custGeom>
                    <a:avLst/>
                    <a:gdLst>
                      <a:gd name="T0" fmla="*/ 136 w 782"/>
                      <a:gd name="T1" fmla="*/ 24 h 489"/>
                      <a:gd name="T2" fmla="*/ 84 w 782"/>
                      <a:gd name="T3" fmla="*/ 51 h 489"/>
                      <a:gd name="T4" fmla="*/ 63 w 782"/>
                      <a:gd name="T5" fmla="*/ 75 h 489"/>
                      <a:gd name="T6" fmla="*/ 38 w 782"/>
                      <a:gd name="T7" fmla="*/ 113 h 489"/>
                      <a:gd name="T8" fmla="*/ 21 w 782"/>
                      <a:gd name="T9" fmla="*/ 158 h 489"/>
                      <a:gd name="T10" fmla="*/ 14 w 782"/>
                      <a:gd name="T11" fmla="*/ 196 h 489"/>
                      <a:gd name="T12" fmla="*/ 0 w 782"/>
                      <a:gd name="T13" fmla="*/ 254 h 489"/>
                      <a:gd name="T14" fmla="*/ 3 w 782"/>
                      <a:gd name="T15" fmla="*/ 295 h 489"/>
                      <a:gd name="T16" fmla="*/ 14 w 782"/>
                      <a:gd name="T17" fmla="*/ 347 h 489"/>
                      <a:gd name="T18" fmla="*/ 28 w 782"/>
                      <a:gd name="T19" fmla="*/ 381 h 489"/>
                      <a:gd name="T20" fmla="*/ 42 w 782"/>
                      <a:gd name="T21" fmla="*/ 398 h 489"/>
                      <a:gd name="T22" fmla="*/ 63 w 782"/>
                      <a:gd name="T23" fmla="*/ 419 h 489"/>
                      <a:gd name="T24" fmla="*/ 84 w 782"/>
                      <a:gd name="T25" fmla="*/ 423 h 489"/>
                      <a:gd name="T26" fmla="*/ 101 w 782"/>
                      <a:gd name="T27" fmla="*/ 423 h 489"/>
                      <a:gd name="T28" fmla="*/ 125 w 782"/>
                      <a:gd name="T29" fmla="*/ 419 h 489"/>
                      <a:gd name="T30" fmla="*/ 136 w 782"/>
                      <a:gd name="T31" fmla="*/ 405 h 489"/>
                      <a:gd name="T32" fmla="*/ 153 w 782"/>
                      <a:gd name="T33" fmla="*/ 392 h 489"/>
                      <a:gd name="T34" fmla="*/ 160 w 782"/>
                      <a:gd name="T35" fmla="*/ 361 h 489"/>
                      <a:gd name="T36" fmla="*/ 164 w 782"/>
                      <a:gd name="T37" fmla="*/ 385 h 489"/>
                      <a:gd name="T38" fmla="*/ 188 w 782"/>
                      <a:gd name="T39" fmla="*/ 409 h 489"/>
                      <a:gd name="T40" fmla="*/ 223 w 782"/>
                      <a:gd name="T41" fmla="*/ 447 h 489"/>
                      <a:gd name="T42" fmla="*/ 258 w 782"/>
                      <a:gd name="T43" fmla="*/ 474 h 489"/>
                      <a:gd name="T44" fmla="*/ 345 w 782"/>
                      <a:gd name="T45" fmla="*/ 488 h 489"/>
                      <a:gd name="T46" fmla="*/ 506 w 782"/>
                      <a:gd name="T47" fmla="*/ 471 h 489"/>
                      <a:gd name="T48" fmla="*/ 530 w 782"/>
                      <a:gd name="T49" fmla="*/ 460 h 489"/>
                      <a:gd name="T50" fmla="*/ 561 w 782"/>
                      <a:gd name="T51" fmla="*/ 440 h 489"/>
                      <a:gd name="T52" fmla="*/ 582 w 782"/>
                      <a:gd name="T53" fmla="*/ 419 h 489"/>
                      <a:gd name="T54" fmla="*/ 593 w 782"/>
                      <a:gd name="T55" fmla="*/ 395 h 489"/>
                      <a:gd name="T56" fmla="*/ 614 w 782"/>
                      <a:gd name="T57" fmla="*/ 354 h 489"/>
                      <a:gd name="T58" fmla="*/ 614 w 782"/>
                      <a:gd name="T59" fmla="*/ 302 h 489"/>
                      <a:gd name="T60" fmla="*/ 603 w 782"/>
                      <a:gd name="T61" fmla="*/ 240 h 489"/>
                      <a:gd name="T62" fmla="*/ 631 w 782"/>
                      <a:gd name="T63" fmla="*/ 333 h 489"/>
                      <a:gd name="T64" fmla="*/ 652 w 782"/>
                      <a:gd name="T65" fmla="*/ 374 h 489"/>
                      <a:gd name="T66" fmla="*/ 694 w 782"/>
                      <a:gd name="T67" fmla="*/ 398 h 489"/>
                      <a:gd name="T68" fmla="*/ 725 w 782"/>
                      <a:gd name="T69" fmla="*/ 398 h 489"/>
                      <a:gd name="T70" fmla="*/ 743 w 782"/>
                      <a:gd name="T71" fmla="*/ 392 h 489"/>
                      <a:gd name="T72" fmla="*/ 771 w 782"/>
                      <a:gd name="T73" fmla="*/ 388 h 489"/>
                      <a:gd name="T74" fmla="*/ 781 w 782"/>
                      <a:gd name="T75" fmla="*/ 357 h 489"/>
                      <a:gd name="T76" fmla="*/ 774 w 782"/>
                      <a:gd name="T77" fmla="*/ 278 h 489"/>
                      <a:gd name="T78" fmla="*/ 739 w 782"/>
                      <a:gd name="T79" fmla="*/ 244 h 489"/>
                      <a:gd name="T80" fmla="*/ 694 w 782"/>
                      <a:gd name="T81" fmla="*/ 220 h 489"/>
                      <a:gd name="T82" fmla="*/ 666 w 782"/>
                      <a:gd name="T83" fmla="*/ 189 h 489"/>
                      <a:gd name="T84" fmla="*/ 631 w 782"/>
                      <a:gd name="T85" fmla="*/ 134 h 489"/>
                      <a:gd name="T86" fmla="*/ 600 w 782"/>
                      <a:gd name="T87" fmla="*/ 75 h 489"/>
                      <a:gd name="T88" fmla="*/ 575 w 782"/>
                      <a:gd name="T89" fmla="*/ 51 h 489"/>
                      <a:gd name="T90" fmla="*/ 561 w 782"/>
                      <a:gd name="T91" fmla="*/ 41 h 489"/>
                      <a:gd name="T92" fmla="*/ 537 w 782"/>
                      <a:gd name="T93" fmla="*/ 31 h 489"/>
                      <a:gd name="T94" fmla="*/ 509 w 782"/>
                      <a:gd name="T95" fmla="*/ 20 h 489"/>
                      <a:gd name="T96" fmla="*/ 471 w 782"/>
                      <a:gd name="T97" fmla="*/ 10 h 489"/>
                      <a:gd name="T98" fmla="*/ 394 w 782"/>
                      <a:gd name="T99" fmla="*/ 0 h 489"/>
                      <a:gd name="T100" fmla="*/ 300 w 782"/>
                      <a:gd name="T101" fmla="*/ 3 h 489"/>
                      <a:gd name="T102" fmla="*/ 195 w 782"/>
                      <a:gd name="T103" fmla="*/ 3 h 489"/>
                      <a:gd name="T104" fmla="*/ 136 w 782"/>
                      <a:gd name="T105" fmla="*/ 24 h 48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82"/>
                      <a:gd name="T160" fmla="*/ 0 h 489"/>
                      <a:gd name="T161" fmla="*/ 782 w 782"/>
                      <a:gd name="T162" fmla="*/ 489 h 48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82" h="489">
                        <a:moveTo>
                          <a:pt x="136" y="24"/>
                        </a:moveTo>
                        <a:lnTo>
                          <a:pt x="84" y="51"/>
                        </a:lnTo>
                        <a:lnTo>
                          <a:pt x="63" y="75"/>
                        </a:lnTo>
                        <a:lnTo>
                          <a:pt x="38" y="113"/>
                        </a:lnTo>
                        <a:lnTo>
                          <a:pt x="21" y="158"/>
                        </a:lnTo>
                        <a:lnTo>
                          <a:pt x="14" y="196"/>
                        </a:lnTo>
                        <a:lnTo>
                          <a:pt x="0" y="254"/>
                        </a:lnTo>
                        <a:lnTo>
                          <a:pt x="3" y="295"/>
                        </a:lnTo>
                        <a:lnTo>
                          <a:pt x="14" y="347"/>
                        </a:lnTo>
                        <a:lnTo>
                          <a:pt x="28" y="381"/>
                        </a:lnTo>
                        <a:lnTo>
                          <a:pt x="42" y="398"/>
                        </a:lnTo>
                        <a:lnTo>
                          <a:pt x="63" y="419"/>
                        </a:lnTo>
                        <a:lnTo>
                          <a:pt x="84" y="423"/>
                        </a:lnTo>
                        <a:lnTo>
                          <a:pt x="101" y="423"/>
                        </a:lnTo>
                        <a:lnTo>
                          <a:pt x="125" y="419"/>
                        </a:lnTo>
                        <a:lnTo>
                          <a:pt x="136" y="405"/>
                        </a:lnTo>
                        <a:lnTo>
                          <a:pt x="153" y="392"/>
                        </a:lnTo>
                        <a:lnTo>
                          <a:pt x="160" y="361"/>
                        </a:lnTo>
                        <a:lnTo>
                          <a:pt x="164" y="385"/>
                        </a:lnTo>
                        <a:lnTo>
                          <a:pt x="188" y="409"/>
                        </a:lnTo>
                        <a:lnTo>
                          <a:pt x="223" y="447"/>
                        </a:lnTo>
                        <a:lnTo>
                          <a:pt x="258" y="474"/>
                        </a:lnTo>
                        <a:lnTo>
                          <a:pt x="345" y="488"/>
                        </a:lnTo>
                        <a:lnTo>
                          <a:pt x="506" y="471"/>
                        </a:lnTo>
                        <a:lnTo>
                          <a:pt x="530" y="460"/>
                        </a:lnTo>
                        <a:lnTo>
                          <a:pt x="561" y="440"/>
                        </a:lnTo>
                        <a:lnTo>
                          <a:pt x="582" y="419"/>
                        </a:lnTo>
                        <a:lnTo>
                          <a:pt x="593" y="395"/>
                        </a:lnTo>
                        <a:lnTo>
                          <a:pt x="614" y="354"/>
                        </a:lnTo>
                        <a:lnTo>
                          <a:pt x="614" y="302"/>
                        </a:lnTo>
                        <a:lnTo>
                          <a:pt x="603" y="240"/>
                        </a:lnTo>
                        <a:lnTo>
                          <a:pt x="631" y="333"/>
                        </a:lnTo>
                        <a:lnTo>
                          <a:pt x="652" y="374"/>
                        </a:lnTo>
                        <a:lnTo>
                          <a:pt x="694" y="398"/>
                        </a:lnTo>
                        <a:lnTo>
                          <a:pt x="725" y="398"/>
                        </a:lnTo>
                        <a:lnTo>
                          <a:pt x="743" y="392"/>
                        </a:lnTo>
                        <a:lnTo>
                          <a:pt x="771" y="388"/>
                        </a:lnTo>
                        <a:lnTo>
                          <a:pt x="781" y="357"/>
                        </a:lnTo>
                        <a:lnTo>
                          <a:pt x="774" y="278"/>
                        </a:lnTo>
                        <a:lnTo>
                          <a:pt x="739" y="244"/>
                        </a:lnTo>
                        <a:lnTo>
                          <a:pt x="694" y="220"/>
                        </a:lnTo>
                        <a:lnTo>
                          <a:pt x="666" y="189"/>
                        </a:lnTo>
                        <a:lnTo>
                          <a:pt x="631" y="134"/>
                        </a:lnTo>
                        <a:lnTo>
                          <a:pt x="600" y="75"/>
                        </a:lnTo>
                        <a:lnTo>
                          <a:pt x="575" y="51"/>
                        </a:lnTo>
                        <a:lnTo>
                          <a:pt x="561" y="41"/>
                        </a:lnTo>
                        <a:lnTo>
                          <a:pt x="537" y="31"/>
                        </a:lnTo>
                        <a:lnTo>
                          <a:pt x="509" y="20"/>
                        </a:lnTo>
                        <a:lnTo>
                          <a:pt x="471" y="10"/>
                        </a:lnTo>
                        <a:lnTo>
                          <a:pt x="394" y="0"/>
                        </a:lnTo>
                        <a:lnTo>
                          <a:pt x="300" y="3"/>
                        </a:lnTo>
                        <a:lnTo>
                          <a:pt x="195" y="3"/>
                        </a:lnTo>
                        <a:lnTo>
                          <a:pt x="136" y="24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grpSp>
                <p:nvGrpSpPr>
                  <p:cNvPr id="412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485" y="3562"/>
                    <a:ext cx="96" cy="17"/>
                    <a:chOff x="1485" y="3562"/>
                    <a:chExt cx="96" cy="17"/>
                  </a:xfrm>
                </p:grpSpPr>
                <p:sp>
                  <p:nvSpPr>
                    <p:cNvPr id="4122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485" y="3562"/>
                      <a:ext cx="96" cy="17"/>
                    </a:xfrm>
                    <a:custGeom>
                      <a:avLst/>
                      <a:gdLst>
                        <a:gd name="T0" fmla="*/ 0 w 96"/>
                        <a:gd name="T1" fmla="*/ 9 h 17"/>
                        <a:gd name="T2" fmla="*/ 25 w 96"/>
                        <a:gd name="T3" fmla="*/ 0 h 17"/>
                        <a:gd name="T4" fmla="*/ 53 w 96"/>
                        <a:gd name="T5" fmla="*/ 9 h 17"/>
                        <a:gd name="T6" fmla="*/ 81 w 96"/>
                        <a:gd name="T7" fmla="*/ 9 h 17"/>
                        <a:gd name="T8" fmla="*/ 95 w 96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6"/>
                        <a:gd name="T16" fmla="*/ 0 h 17"/>
                        <a:gd name="T17" fmla="*/ 96 w 96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6" h="17">
                          <a:moveTo>
                            <a:pt x="0" y="9"/>
                          </a:moveTo>
                          <a:lnTo>
                            <a:pt x="25" y="0"/>
                          </a:lnTo>
                          <a:lnTo>
                            <a:pt x="53" y="9"/>
                          </a:lnTo>
                          <a:lnTo>
                            <a:pt x="81" y="9"/>
                          </a:lnTo>
                          <a:lnTo>
                            <a:pt x="95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GB" altLang="en-US"/>
                    </a:p>
                  </p:txBody>
                </p:sp>
                <p:sp>
                  <p:nvSpPr>
                    <p:cNvPr id="4123" name="Line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02" y="3566"/>
                      <a:ext cx="31" cy="1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</p:grpSp>
              <p:sp>
                <p:nvSpPr>
                  <p:cNvPr id="4124" name="Freeform 133"/>
                  <p:cNvSpPr>
                    <a:spLocks/>
                  </p:cNvSpPr>
                  <p:nvPr/>
                </p:nvSpPr>
                <p:spPr bwMode="auto">
                  <a:xfrm>
                    <a:off x="1907" y="3658"/>
                    <a:ext cx="17" cy="22"/>
                  </a:xfrm>
                  <a:custGeom>
                    <a:avLst/>
                    <a:gdLst>
                      <a:gd name="T0" fmla="*/ 16 w 17"/>
                      <a:gd name="T1" fmla="*/ 7 h 22"/>
                      <a:gd name="T2" fmla="*/ 12 w 17"/>
                      <a:gd name="T3" fmla="*/ 0 h 22"/>
                      <a:gd name="T4" fmla="*/ 8 w 17"/>
                      <a:gd name="T5" fmla="*/ 0 h 22"/>
                      <a:gd name="T6" fmla="*/ 0 w 17"/>
                      <a:gd name="T7" fmla="*/ 0 h 22"/>
                      <a:gd name="T8" fmla="*/ 0 w 17"/>
                      <a:gd name="T9" fmla="*/ 7 h 22"/>
                      <a:gd name="T10" fmla="*/ 0 w 17"/>
                      <a:gd name="T11" fmla="*/ 14 h 22"/>
                      <a:gd name="T12" fmla="*/ 4 w 17"/>
                      <a:gd name="T13" fmla="*/ 17 h 22"/>
                      <a:gd name="T14" fmla="*/ 8 w 17"/>
                      <a:gd name="T15" fmla="*/ 21 h 22"/>
                      <a:gd name="T16" fmla="*/ 12 w 17"/>
                      <a:gd name="T17" fmla="*/ 21 h 22"/>
                      <a:gd name="T18" fmla="*/ 16 w 17"/>
                      <a:gd name="T19" fmla="*/ 14 h 22"/>
                      <a:gd name="T20" fmla="*/ 16 w 17"/>
                      <a:gd name="T21" fmla="*/ 7 h 2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22"/>
                      <a:gd name="T35" fmla="*/ 17 w 17"/>
                      <a:gd name="T36" fmla="*/ 22 h 2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22">
                        <a:moveTo>
                          <a:pt x="16" y="7"/>
                        </a:move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4" y="17"/>
                        </a:lnTo>
                        <a:lnTo>
                          <a:pt x="8" y="21"/>
                        </a:lnTo>
                        <a:lnTo>
                          <a:pt x="12" y="21"/>
                        </a:lnTo>
                        <a:lnTo>
                          <a:pt x="16" y="14"/>
                        </a:lnTo>
                        <a:lnTo>
                          <a:pt x="16" y="7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  <p:sp>
              <p:nvSpPr>
                <p:cNvPr id="4125" name="Freeform 134"/>
                <p:cNvSpPr>
                  <a:spLocks/>
                </p:cNvSpPr>
                <p:nvPr/>
              </p:nvSpPr>
              <p:spPr bwMode="auto">
                <a:xfrm>
                  <a:off x="1621" y="3459"/>
                  <a:ext cx="17" cy="70"/>
                </a:xfrm>
                <a:custGeom>
                  <a:avLst/>
                  <a:gdLst>
                    <a:gd name="T0" fmla="*/ 0 w 17"/>
                    <a:gd name="T1" fmla="*/ 0 h 70"/>
                    <a:gd name="T2" fmla="*/ 16 w 17"/>
                    <a:gd name="T3" fmla="*/ 34 h 70"/>
                    <a:gd name="T4" fmla="*/ 16 w 17"/>
                    <a:gd name="T5" fmla="*/ 55 h 70"/>
                    <a:gd name="T6" fmla="*/ 0 w 17"/>
                    <a:gd name="T7" fmla="*/ 69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70"/>
                    <a:gd name="T14" fmla="*/ 17 w 17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70">
                      <a:moveTo>
                        <a:pt x="0" y="0"/>
                      </a:moveTo>
                      <a:lnTo>
                        <a:pt x="16" y="34"/>
                      </a:lnTo>
                      <a:lnTo>
                        <a:pt x="16" y="55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grpSp>
            <p:nvGrpSpPr>
              <p:cNvPr id="4126" name="Group 135"/>
              <p:cNvGrpSpPr>
                <a:grpSpLocks/>
              </p:cNvGrpSpPr>
              <p:nvPr/>
            </p:nvGrpSpPr>
            <p:grpSpPr bwMode="auto">
              <a:xfrm>
                <a:off x="1472" y="3646"/>
                <a:ext cx="800" cy="540"/>
                <a:chOff x="1443" y="3665"/>
                <a:chExt cx="786" cy="462"/>
              </a:xfrm>
            </p:grpSpPr>
            <p:grpSp>
              <p:nvGrpSpPr>
                <p:cNvPr id="4127" name="Group 136"/>
                <p:cNvGrpSpPr>
                  <a:grpSpLocks/>
                </p:cNvGrpSpPr>
                <p:nvPr/>
              </p:nvGrpSpPr>
              <p:grpSpPr bwMode="auto">
                <a:xfrm>
                  <a:off x="1443" y="3724"/>
                  <a:ext cx="786" cy="403"/>
                  <a:chOff x="1443" y="3724"/>
                  <a:chExt cx="786" cy="403"/>
                </a:xfrm>
              </p:grpSpPr>
              <p:sp>
                <p:nvSpPr>
                  <p:cNvPr id="4128" name="Freeform 137"/>
                  <p:cNvSpPr>
                    <a:spLocks/>
                  </p:cNvSpPr>
                  <p:nvPr/>
                </p:nvSpPr>
                <p:spPr bwMode="auto">
                  <a:xfrm>
                    <a:off x="1443" y="3724"/>
                    <a:ext cx="437" cy="403"/>
                  </a:xfrm>
                  <a:custGeom>
                    <a:avLst/>
                    <a:gdLst>
                      <a:gd name="T0" fmla="*/ 405 w 437"/>
                      <a:gd name="T1" fmla="*/ 20 h 403"/>
                      <a:gd name="T2" fmla="*/ 405 w 437"/>
                      <a:gd name="T3" fmla="*/ 68 h 403"/>
                      <a:gd name="T4" fmla="*/ 398 w 437"/>
                      <a:gd name="T5" fmla="*/ 130 h 403"/>
                      <a:gd name="T6" fmla="*/ 398 w 437"/>
                      <a:gd name="T7" fmla="*/ 175 h 403"/>
                      <a:gd name="T8" fmla="*/ 398 w 437"/>
                      <a:gd name="T9" fmla="*/ 199 h 403"/>
                      <a:gd name="T10" fmla="*/ 405 w 437"/>
                      <a:gd name="T11" fmla="*/ 250 h 403"/>
                      <a:gd name="T12" fmla="*/ 409 w 437"/>
                      <a:gd name="T13" fmla="*/ 281 h 403"/>
                      <a:gd name="T14" fmla="*/ 419 w 437"/>
                      <a:gd name="T15" fmla="*/ 305 h 403"/>
                      <a:gd name="T16" fmla="*/ 433 w 437"/>
                      <a:gd name="T17" fmla="*/ 330 h 403"/>
                      <a:gd name="T18" fmla="*/ 436 w 437"/>
                      <a:gd name="T19" fmla="*/ 354 h 403"/>
                      <a:gd name="T20" fmla="*/ 436 w 437"/>
                      <a:gd name="T21" fmla="*/ 364 h 403"/>
                      <a:gd name="T22" fmla="*/ 436 w 437"/>
                      <a:gd name="T23" fmla="*/ 374 h 403"/>
                      <a:gd name="T24" fmla="*/ 419 w 437"/>
                      <a:gd name="T25" fmla="*/ 385 h 403"/>
                      <a:gd name="T26" fmla="*/ 402 w 437"/>
                      <a:gd name="T27" fmla="*/ 395 h 403"/>
                      <a:gd name="T28" fmla="*/ 363 w 437"/>
                      <a:gd name="T29" fmla="*/ 391 h 403"/>
                      <a:gd name="T30" fmla="*/ 342 w 437"/>
                      <a:gd name="T31" fmla="*/ 391 h 403"/>
                      <a:gd name="T32" fmla="*/ 318 w 437"/>
                      <a:gd name="T33" fmla="*/ 385 h 403"/>
                      <a:gd name="T34" fmla="*/ 307 w 437"/>
                      <a:gd name="T35" fmla="*/ 381 h 403"/>
                      <a:gd name="T36" fmla="*/ 290 w 437"/>
                      <a:gd name="T37" fmla="*/ 381 h 403"/>
                      <a:gd name="T38" fmla="*/ 273 w 437"/>
                      <a:gd name="T39" fmla="*/ 395 h 403"/>
                      <a:gd name="T40" fmla="*/ 245 w 437"/>
                      <a:gd name="T41" fmla="*/ 398 h 403"/>
                      <a:gd name="T42" fmla="*/ 224 w 437"/>
                      <a:gd name="T43" fmla="*/ 402 h 403"/>
                      <a:gd name="T44" fmla="*/ 196 w 437"/>
                      <a:gd name="T45" fmla="*/ 402 h 403"/>
                      <a:gd name="T46" fmla="*/ 164 w 437"/>
                      <a:gd name="T47" fmla="*/ 402 h 403"/>
                      <a:gd name="T48" fmla="*/ 137 w 437"/>
                      <a:gd name="T49" fmla="*/ 391 h 403"/>
                      <a:gd name="T50" fmla="*/ 123 w 437"/>
                      <a:gd name="T51" fmla="*/ 391 h 403"/>
                      <a:gd name="T52" fmla="*/ 88 w 437"/>
                      <a:gd name="T53" fmla="*/ 391 h 403"/>
                      <a:gd name="T54" fmla="*/ 67 w 437"/>
                      <a:gd name="T55" fmla="*/ 395 h 403"/>
                      <a:gd name="T56" fmla="*/ 49 w 437"/>
                      <a:gd name="T57" fmla="*/ 395 h 403"/>
                      <a:gd name="T58" fmla="*/ 35 w 437"/>
                      <a:gd name="T59" fmla="*/ 391 h 403"/>
                      <a:gd name="T60" fmla="*/ 11 w 437"/>
                      <a:gd name="T61" fmla="*/ 381 h 403"/>
                      <a:gd name="T62" fmla="*/ 7 w 437"/>
                      <a:gd name="T63" fmla="*/ 374 h 403"/>
                      <a:gd name="T64" fmla="*/ 4 w 437"/>
                      <a:gd name="T65" fmla="*/ 357 h 403"/>
                      <a:gd name="T66" fmla="*/ 0 w 437"/>
                      <a:gd name="T67" fmla="*/ 347 h 403"/>
                      <a:gd name="T68" fmla="*/ 7 w 437"/>
                      <a:gd name="T69" fmla="*/ 336 h 403"/>
                      <a:gd name="T70" fmla="*/ 18 w 437"/>
                      <a:gd name="T71" fmla="*/ 333 h 403"/>
                      <a:gd name="T72" fmla="*/ 39 w 437"/>
                      <a:gd name="T73" fmla="*/ 333 h 403"/>
                      <a:gd name="T74" fmla="*/ 60 w 437"/>
                      <a:gd name="T75" fmla="*/ 333 h 403"/>
                      <a:gd name="T76" fmla="*/ 102 w 437"/>
                      <a:gd name="T77" fmla="*/ 340 h 403"/>
                      <a:gd name="T78" fmla="*/ 119 w 437"/>
                      <a:gd name="T79" fmla="*/ 336 h 403"/>
                      <a:gd name="T80" fmla="*/ 130 w 437"/>
                      <a:gd name="T81" fmla="*/ 330 h 403"/>
                      <a:gd name="T82" fmla="*/ 150 w 437"/>
                      <a:gd name="T83" fmla="*/ 316 h 403"/>
                      <a:gd name="T84" fmla="*/ 182 w 437"/>
                      <a:gd name="T85" fmla="*/ 295 h 403"/>
                      <a:gd name="T86" fmla="*/ 206 w 437"/>
                      <a:gd name="T87" fmla="*/ 281 h 403"/>
                      <a:gd name="T88" fmla="*/ 231 w 437"/>
                      <a:gd name="T89" fmla="*/ 271 h 403"/>
                      <a:gd name="T90" fmla="*/ 248 w 437"/>
                      <a:gd name="T91" fmla="*/ 264 h 403"/>
                      <a:gd name="T92" fmla="*/ 255 w 437"/>
                      <a:gd name="T93" fmla="*/ 257 h 403"/>
                      <a:gd name="T94" fmla="*/ 266 w 437"/>
                      <a:gd name="T95" fmla="*/ 206 h 403"/>
                      <a:gd name="T96" fmla="*/ 283 w 437"/>
                      <a:gd name="T97" fmla="*/ 158 h 403"/>
                      <a:gd name="T98" fmla="*/ 290 w 437"/>
                      <a:gd name="T99" fmla="*/ 127 h 403"/>
                      <a:gd name="T100" fmla="*/ 290 w 437"/>
                      <a:gd name="T101" fmla="*/ 92 h 403"/>
                      <a:gd name="T102" fmla="*/ 280 w 437"/>
                      <a:gd name="T103" fmla="*/ 72 h 403"/>
                      <a:gd name="T104" fmla="*/ 262 w 437"/>
                      <a:gd name="T105" fmla="*/ 41 h 403"/>
                      <a:gd name="T106" fmla="*/ 245 w 437"/>
                      <a:gd name="T107" fmla="*/ 0 h 403"/>
                      <a:gd name="T108" fmla="*/ 405 w 437"/>
                      <a:gd name="T109" fmla="*/ 20 h 40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437"/>
                      <a:gd name="T166" fmla="*/ 0 h 403"/>
                      <a:gd name="T167" fmla="*/ 437 w 437"/>
                      <a:gd name="T168" fmla="*/ 403 h 40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437" h="403">
                        <a:moveTo>
                          <a:pt x="405" y="20"/>
                        </a:moveTo>
                        <a:lnTo>
                          <a:pt x="405" y="68"/>
                        </a:lnTo>
                        <a:lnTo>
                          <a:pt x="398" y="130"/>
                        </a:lnTo>
                        <a:lnTo>
                          <a:pt x="398" y="175"/>
                        </a:lnTo>
                        <a:lnTo>
                          <a:pt x="398" y="199"/>
                        </a:lnTo>
                        <a:lnTo>
                          <a:pt x="405" y="250"/>
                        </a:lnTo>
                        <a:lnTo>
                          <a:pt x="409" y="281"/>
                        </a:lnTo>
                        <a:lnTo>
                          <a:pt x="419" y="305"/>
                        </a:lnTo>
                        <a:lnTo>
                          <a:pt x="433" y="330"/>
                        </a:lnTo>
                        <a:lnTo>
                          <a:pt x="436" y="354"/>
                        </a:lnTo>
                        <a:lnTo>
                          <a:pt x="436" y="364"/>
                        </a:lnTo>
                        <a:lnTo>
                          <a:pt x="436" y="374"/>
                        </a:lnTo>
                        <a:lnTo>
                          <a:pt x="419" y="385"/>
                        </a:lnTo>
                        <a:lnTo>
                          <a:pt x="402" y="395"/>
                        </a:lnTo>
                        <a:lnTo>
                          <a:pt x="363" y="391"/>
                        </a:lnTo>
                        <a:lnTo>
                          <a:pt x="342" y="391"/>
                        </a:lnTo>
                        <a:lnTo>
                          <a:pt x="318" y="385"/>
                        </a:lnTo>
                        <a:lnTo>
                          <a:pt x="307" y="381"/>
                        </a:lnTo>
                        <a:lnTo>
                          <a:pt x="290" y="381"/>
                        </a:lnTo>
                        <a:lnTo>
                          <a:pt x="273" y="395"/>
                        </a:lnTo>
                        <a:lnTo>
                          <a:pt x="245" y="398"/>
                        </a:lnTo>
                        <a:lnTo>
                          <a:pt x="224" y="402"/>
                        </a:lnTo>
                        <a:lnTo>
                          <a:pt x="196" y="402"/>
                        </a:lnTo>
                        <a:lnTo>
                          <a:pt x="164" y="402"/>
                        </a:lnTo>
                        <a:lnTo>
                          <a:pt x="137" y="391"/>
                        </a:lnTo>
                        <a:lnTo>
                          <a:pt x="123" y="391"/>
                        </a:lnTo>
                        <a:lnTo>
                          <a:pt x="88" y="391"/>
                        </a:lnTo>
                        <a:lnTo>
                          <a:pt x="67" y="395"/>
                        </a:lnTo>
                        <a:lnTo>
                          <a:pt x="49" y="395"/>
                        </a:lnTo>
                        <a:lnTo>
                          <a:pt x="35" y="391"/>
                        </a:lnTo>
                        <a:lnTo>
                          <a:pt x="11" y="381"/>
                        </a:lnTo>
                        <a:lnTo>
                          <a:pt x="7" y="374"/>
                        </a:lnTo>
                        <a:lnTo>
                          <a:pt x="4" y="357"/>
                        </a:lnTo>
                        <a:lnTo>
                          <a:pt x="0" y="347"/>
                        </a:lnTo>
                        <a:lnTo>
                          <a:pt x="7" y="336"/>
                        </a:lnTo>
                        <a:lnTo>
                          <a:pt x="18" y="333"/>
                        </a:lnTo>
                        <a:lnTo>
                          <a:pt x="39" y="333"/>
                        </a:lnTo>
                        <a:lnTo>
                          <a:pt x="60" y="333"/>
                        </a:lnTo>
                        <a:lnTo>
                          <a:pt x="102" y="340"/>
                        </a:lnTo>
                        <a:lnTo>
                          <a:pt x="119" y="336"/>
                        </a:lnTo>
                        <a:lnTo>
                          <a:pt x="130" y="330"/>
                        </a:lnTo>
                        <a:lnTo>
                          <a:pt x="150" y="316"/>
                        </a:lnTo>
                        <a:lnTo>
                          <a:pt x="182" y="295"/>
                        </a:lnTo>
                        <a:lnTo>
                          <a:pt x="206" y="281"/>
                        </a:lnTo>
                        <a:lnTo>
                          <a:pt x="231" y="271"/>
                        </a:lnTo>
                        <a:lnTo>
                          <a:pt x="248" y="264"/>
                        </a:lnTo>
                        <a:lnTo>
                          <a:pt x="255" y="257"/>
                        </a:lnTo>
                        <a:lnTo>
                          <a:pt x="266" y="206"/>
                        </a:lnTo>
                        <a:lnTo>
                          <a:pt x="283" y="158"/>
                        </a:lnTo>
                        <a:lnTo>
                          <a:pt x="290" y="127"/>
                        </a:lnTo>
                        <a:lnTo>
                          <a:pt x="290" y="92"/>
                        </a:lnTo>
                        <a:lnTo>
                          <a:pt x="280" y="72"/>
                        </a:lnTo>
                        <a:lnTo>
                          <a:pt x="262" y="41"/>
                        </a:lnTo>
                        <a:lnTo>
                          <a:pt x="245" y="0"/>
                        </a:lnTo>
                        <a:lnTo>
                          <a:pt x="405" y="2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29" name="Freeform 138"/>
                  <p:cNvSpPr>
                    <a:spLocks/>
                  </p:cNvSpPr>
                  <p:nvPr/>
                </p:nvSpPr>
                <p:spPr bwMode="auto">
                  <a:xfrm>
                    <a:off x="1792" y="3727"/>
                    <a:ext cx="437" cy="400"/>
                  </a:xfrm>
                  <a:custGeom>
                    <a:avLst/>
                    <a:gdLst>
                      <a:gd name="T0" fmla="*/ 32 w 437"/>
                      <a:gd name="T1" fmla="*/ 17 h 400"/>
                      <a:gd name="T2" fmla="*/ 32 w 437"/>
                      <a:gd name="T3" fmla="*/ 65 h 400"/>
                      <a:gd name="T4" fmla="*/ 39 w 437"/>
                      <a:gd name="T5" fmla="*/ 127 h 400"/>
                      <a:gd name="T6" fmla="*/ 42 w 437"/>
                      <a:gd name="T7" fmla="*/ 172 h 400"/>
                      <a:gd name="T8" fmla="*/ 42 w 437"/>
                      <a:gd name="T9" fmla="*/ 196 h 400"/>
                      <a:gd name="T10" fmla="*/ 32 w 437"/>
                      <a:gd name="T11" fmla="*/ 247 h 400"/>
                      <a:gd name="T12" fmla="*/ 28 w 437"/>
                      <a:gd name="T13" fmla="*/ 278 h 400"/>
                      <a:gd name="T14" fmla="*/ 18 w 437"/>
                      <a:gd name="T15" fmla="*/ 302 h 400"/>
                      <a:gd name="T16" fmla="*/ 4 w 437"/>
                      <a:gd name="T17" fmla="*/ 327 h 400"/>
                      <a:gd name="T18" fmla="*/ 0 w 437"/>
                      <a:gd name="T19" fmla="*/ 351 h 400"/>
                      <a:gd name="T20" fmla="*/ 0 w 437"/>
                      <a:gd name="T21" fmla="*/ 361 h 400"/>
                      <a:gd name="T22" fmla="*/ 4 w 437"/>
                      <a:gd name="T23" fmla="*/ 371 h 400"/>
                      <a:gd name="T24" fmla="*/ 21 w 437"/>
                      <a:gd name="T25" fmla="*/ 382 h 400"/>
                      <a:gd name="T26" fmla="*/ 39 w 437"/>
                      <a:gd name="T27" fmla="*/ 392 h 400"/>
                      <a:gd name="T28" fmla="*/ 74 w 437"/>
                      <a:gd name="T29" fmla="*/ 388 h 400"/>
                      <a:gd name="T30" fmla="*/ 94 w 437"/>
                      <a:gd name="T31" fmla="*/ 388 h 400"/>
                      <a:gd name="T32" fmla="*/ 119 w 437"/>
                      <a:gd name="T33" fmla="*/ 382 h 400"/>
                      <a:gd name="T34" fmla="*/ 133 w 437"/>
                      <a:gd name="T35" fmla="*/ 378 h 400"/>
                      <a:gd name="T36" fmla="*/ 147 w 437"/>
                      <a:gd name="T37" fmla="*/ 378 h 400"/>
                      <a:gd name="T38" fmla="*/ 164 w 437"/>
                      <a:gd name="T39" fmla="*/ 392 h 400"/>
                      <a:gd name="T40" fmla="*/ 192 w 437"/>
                      <a:gd name="T41" fmla="*/ 395 h 400"/>
                      <a:gd name="T42" fmla="*/ 213 w 437"/>
                      <a:gd name="T43" fmla="*/ 399 h 400"/>
                      <a:gd name="T44" fmla="*/ 244 w 437"/>
                      <a:gd name="T45" fmla="*/ 399 h 400"/>
                      <a:gd name="T46" fmla="*/ 272 w 437"/>
                      <a:gd name="T47" fmla="*/ 399 h 400"/>
                      <a:gd name="T48" fmla="*/ 300 w 437"/>
                      <a:gd name="T49" fmla="*/ 388 h 400"/>
                      <a:gd name="T50" fmla="*/ 314 w 437"/>
                      <a:gd name="T51" fmla="*/ 388 h 400"/>
                      <a:gd name="T52" fmla="*/ 349 w 437"/>
                      <a:gd name="T53" fmla="*/ 388 h 400"/>
                      <a:gd name="T54" fmla="*/ 370 w 437"/>
                      <a:gd name="T55" fmla="*/ 392 h 400"/>
                      <a:gd name="T56" fmla="*/ 373 w 437"/>
                      <a:gd name="T57" fmla="*/ 392 h 400"/>
                      <a:gd name="T58" fmla="*/ 387 w 437"/>
                      <a:gd name="T59" fmla="*/ 392 h 400"/>
                      <a:gd name="T60" fmla="*/ 401 w 437"/>
                      <a:gd name="T61" fmla="*/ 388 h 400"/>
                      <a:gd name="T62" fmla="*/ 426 w 437"/>
                      <a:gd name="T63" fmla="*/ 378 h 400"/>
                      <a:gd name="T64" fmla="*/ 429 w 437"/>
                      <a:gd name="T65" fmla="*/ 371 h 400"/>
                      <a:gd name="T66" fmla="*/ 433 w 437"/>
                      <a:gd name="T67" fmla="*/ 354 h 400"/>
                      <a:gd name="T68" fmla="*/ 436 w 437"/>
                      <a:gd name="T69" fmla="*/ 344 h 400"/>
                      <a:gd name="T70" fmla="*/ 429 w 437"/>
                      <a:gd name="T71" fmla="*/ 333 h 400"/>
                      <a:gd name="T72" fmla="*/ 419 w 437"/>
                      <a:gd name="T73" fmla="*/ 330 h 400"/>
                      <a:gd name="T74" fmla="*/ 401 w 437"/>
                      <a:gd name="T75" fmla="*/ 330 h 400"/>
                      <a:gd name="T76" fmla="*/ 377 w 437"/>
                      <a:gd name="T77" fmla="*/ 330 h 400"/>
                      <a:gd name="T78" fmla="*/ 335 w 437"/>
                      <a:gd name="T79" fmla="*/ 337 h 400"/>
                      <a:gd name="T80" fmla="*/ 318 w 437"/>
                      <a:gd name="T81" fmla="*/ 333 h 400"/>
                      <a:gd name="T82" fmla="*/ 307 w 437"/>
                      <a:gd name="T83" fmla="*/ 327 h 400"/>
                      <a:gd name="T84" fmla="*/ 286 w 437"/>
                      <a:gd name="T85" fmla="*/ 313 h 400"/>
                      <a:gd name="T86" fmla="*/ 255 w 437"/>
                      <a:gd name="T87" fmla="*/ 292 h 400"/>
                      <a:gd name="T88" fmla="*/ 230 w 437"/>
                      <a:gd name="T89" fmla="*/ 282 h 400"/>
                      <a:gd name="T90" fmla="*/ 203 w 437"/>
                      <a:gd name="T91" fmla="*/ 272 h 400"/>
                      <a:gd name="T92" fmla="*/ 189 w 437"/>
                      <a:gd name="T93" fmla="*/ 261 h 400"/>
                      <a:gd name="T94" fmla="*/ 182 w 437"/>
                      <a:gd name="T95" fmla="*/ 254 h 400"/>
                      <a:gd name="T96" fmla="*/ 171 w 437"/>
                      <a:gd name="T97" fmla="*/ 203 h 400"/>
                      <a:gd name="T98" fmla="*/ 157 w 437"/>
                      <a:gd name="T99" fmla="*/ 155 h 400"/>
                      <a:gd name="T100" fmla="*/ 150 w 437"/>
                      <a:gd name="T101" fmla="*/ 124 h 400"/>
                      <a:gd name="T102" fmla="*/ 147 w 437"/>
                      <a:gd name="T103" fmla="*/ 89 h 400"/>
                      <a:gd name="T104" fmla="*/ 154 w 437"/>
                      <a:gd name="T105" fmla="*/ 65 h 400"/>
                      <a:gd name="T106" fmla="*/ 164 w 437"/>
                      <a:gd name="T107" fmla="*/ 38 h 400"/>
                      <a:gd name="T108" fmla="*/ 171 w 437"/>
                      <a:gd name="T109" fmla="*/ 0 h 400"/>
                      <a:gd name="T110" fmla="*/ 32 w 437"/>
                      <a:gd name="T111" fmla="*/ 17 h 400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437"/>
                      <a:gd name="T169" fmla="*/ 0 h 400"/>
                      <a:gd name="T170" fmla="*/ 437 w 437"/>
                      <a:gd name="T171" fmla="*/ 400 h 400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437" h="400">
                        <a:moveTo>
                          <a:pt x="32" y="17"/>
                        </a:moveTo>
                        <a:lnTo>
                          <a:pt x="32" y="65"/>
                        </a:lnTo>
                        <a:lnTo>
                          <a:pt x="39" y="127"/>
                        </a:lnTo>
                        <a:lnTo>
                          <a:pt x="42" y="172"/>
                        </a:lnTo>
                        <a:lnTo>
                          <a:pt x="42" y="196"/>
                        </a:lnTo>
                        <a:lnTo>
                          <a:pt x="32" y="247"/>
                        </a:lnTo>
                        <a:lnTo>
                          <a:pt x="28" y="278"/>
                        </a:lnTo>
                        <a:lnTo>
                          <a:pt x="18" y="302"/>
                        </a:lnTo>
                        <a:lnTo>
                          <a:pt x="4" y="327"/>
                        </a:lnTo>
                        <a:lnTo>
                          <a:pt x="0" y="351"/>
                        </a:lnTo>
                        <a:lnTo>
                          <a:pt x="0" y="361"/>
                        </a:lnTo>
                        <a:lnTo>
                          <a:pt x="4" y="371"/>
                        </a:lnTo>
                        <a:lnTo>
                          <a:pt x="21" y="382"/>
                        </a:lnTo>
                        <a:lnTo>
                          <a:pt x="39" y="392"/>
                        </a:lnTo>
                        <a:lnTo>
                          <a:pt x="74" y="388"/>
                        </a:lnTo>
                        <a:lnTo>
                          <a:pt x="94" y="388"/>
                        </a:lnTo>
                        <a:lnTo>
                          <a:pt x="119" y="382"/>
                        </a:lnTo>
                        <a:lnTo>
                          <a:pt x="133" y="378"/>
                        </a:lnTo>
                        <a:lnTo>
                          <a:pt x="147" y="378"/>
                        </a:lnTo>
                        <a:lnTo>
                          <a:pt x="164" y="392"/>
                        </a:lnTo>
                        <a:lnTo>
                          <a:pt x="192" y="395"/>
                        </a:lnTo>
                        <a:lnTo>
                          <a:pt x="213" y="399"/>
                        </a:lnTo>
                        <a:lnTo>
                          <a:pt x="244" y="399"/>
                        </a:lnTo>
                        <a:lnTo>
                          <a:pt x="272" y="399"/>
                        </a:lnTo>
                        <a:lnTo>
                          <a:pt x="300" y="388"/>
                        </a:lnTo>
                        <a:lnTo>
                          <a:pt x="314" y="388"/>
                        </a:lnTo>
                        <a:lnTo>
                          <a:pt x="349" y="388"/>
                        </a:lnTo>
                        <a:lnTo>
                          <a:pt x="370" y="392"/>
                        </a:lnTo>
                        <a:lnTo>
                          <a:pt x="373" y="392"/>
                        </a:lnTo>
                        <a:lnTo>
                          <a:pt x="387" y="392"/>
                        </a:lnTo>
                        <a:lnTo>
                          <a:pt x="401" y="388"/>
                        </a:lnTo>
                        <a:lnTo>
                          <a:pt x="426" y="378"/>
                        </a:lnTo>
                        <a:lnTo>
                          <a:pt x="429" y="371"/>
                        </a:lnTo>
                        <a:lnTo>
                          <a:pt x="433" y="354"/>
                        </a:lnTo>
                        <a:lnTo>
                          <a:pt x="436" y="344"/>
                        </a:lnTo>
                        <a:lnTo>
                          <a:pt x="429" y="333"/>
                        </a:lnTo>
                        <a:lnTo>
                          <a:pt x="419" y="330"/>
                        </a:lnTo>
                        <a:lnTo>
                          <a:pt x="401" y="330"/>
                        </a:lnTo>
                        <a:lnTo>
                          <a:pt x="377" y="330"/>
                        </a:lnTo>
                        <a:lnTo>
                          <a:pt x="335" y="337"/>
                        </a:lnTo>
                        <a:lnTo>
                          <a:pt x="318" y="333"/>
                        </a:lnTo>
                        <a:lnTo>
                          <a:pt x="307" y="327"/>
                        </a:lnTo>
                        <a:lnTo>
                          <a:pt x="286" y="313"/>
                        </a:lnTo>
                        <a:lnTo>
                          <a:pt x="255" y="292"/>
                        </a:lnTo>
                        <a:lnTo>
                          <a:pt x="230" y="282"/>
                        </a:lnTo>
                        <a:lnTo>
                          <a:pt x="203" y="272"/>
                        </a:lnTo>
                        <a:lnTo>
                          <a:pt x="189" y="261"/>
                        </a:lnTo>
                        <a:lnTo>
                          <a:pt x="182" y="254"/>
                        </a:lnTo>
                        <a:lnTo>
                          <a:pt x="171" y="203"/>
                        </a:lnTo>
                        <a:lnTo>
                          <a:pt x="157" y="155"/>
                        </a:lnTo>
                        <a:lnTo>
                          <a:pt x="150" y="124"/>
                        </a:lnTo>
                        <a:lnTo>
                          <a:pt x="147" y="89"/>
                        </a:lnTo>
                        <a:lnTo>
                          <a:pt x="154" y="65"/>
                        </a:lnTo>
                        <a:lnTo>
                          <a:pt x="164" y="38"/>
                        </a:lnTo>
                        <a:lnTo>
                          <a:pt x="171" y="0"/>
                        </a:lnTo>
                        <a:lnTo>
                          <a:pt x="32" y="17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  <p:sp>
              <p:nvSpPr>
                <p:cNvPr id="4130" name="Freeform 139"/>
                <p:cNvSpPr>
                  <a:spLocks/>
                </p:cNvSpPr>
                <p:nvPr/>
              </p:nvSpPr>
              <p:spPr bwMode="auto">
                <a:xfrm>
                  <a:off x="1597" y="3665"/>
                  <a:ext cx="503" cy="276"/>
                </a:xfrm>
                <a:custGeom>
                  <a:avLst/>
                  <a:gdLst>
                    <a:gd name="T0" fmla="*/ 56 w 503"/>
                    <a:gd name="T1" fmla="*/ 17 h 276"/>
                    <a:gd name="T2" fmla="*/ 105 w 503"/>
                    <a:gd name="T3" fmla="*/ 45 h 276"/>
                    <a:gd name="T4" fmla="*/ 153 w 503"/>
                    <a:gd name="T5" fmla="*/ 62 h 276"/>
                    <a:gd name="T6" fmla="*/ 199 w 503"/>
                    <a:gd name="T7" fmla="*/ 69 h 276"/>
                    <a:gd name="T8" fmla="*/ 241 w 503"/>
                    <a:gd name="T9" fmla="*/ 72 h 276"/>
                    <a:gd name="T10" fmla="*/ 279 w 503"/>
                    <a:gd name="T11" fmla="*/ 69 h 276"/>
                    <a:gd name="T12" fmla="*/ 310 w 503"/>
                    <a:gd name="T13" fmla="*/ 62 h 276"/>
                    <a:gd name="T14" fmla="*/ 363 w 503"/>
                    <a:gd name="T15" fmla="*/ 52 h 276"/>
                    <a:gd name="T16" fmla="*/ 398 w 503"/>
                    <a:gd name="T17" fmla="*/ 38 h 276"/>
                    <a:gd name="T18" fmla="*/ 425 w 503"/>
                    <a:gd name="T19" fmla="*/ 24 h 276"/>
                    <a:gd name="T20" fmla="*/ 464 w 503"/>
                    <a:gd name="T21" fmla="*/ 0 h 276"/>
                    <a:gd name="T22" fmla="*/ 485 w 503"/>
                    <a:gd name="T23" fmla="*/ 65 h 276"/>
                    <a:gd name="T24" fmla="*/ 495 w 503"/>
                    <a:gd name="T25" fmla="*/ 131 h 276"/>
                    <a:gd name="T26" fmla="*/ 502 w 503"/>
                    <a:gd name="T27" fmla="*/ 220 h 276"/>
                    <a:gd name="T28" fmla="*/ 457 w 503"/>
                    <a:gd name="T29" fmla="*/ 110 h 276"/>
                    <a:gd name="T30" fmla="*/ 457 w 503"/>
                    <a:gd name="T31" fmla="*/ 220 h 276"/>
                    <a:gd name="T32" fmla="*/ 415 w 503"/>
                    <a:gd name="T33" fmla="*/ 141 h 276"/>
                    <a:gd name="T34" fmla="*/ 415 w 503"/>
                    <a:gd name="T35" fmla="*/ 254 h 276"/>
                    <a:gd name="T36" fmla="*/ 380 w 503"/>
                    <a:gd name="T37" fmla="*/ 141 h 276"/>
                    <a:gd name="T38" fmla="*/ 366 w 503"/>
                    <a:gd name="T39" fmla="*/ 251 h 276"/>
                    <a:gd name="T40" fmla="*/ 338 w 503"/>
                    <a:gd name="T41" fmla="*/ 148 h 276"/>
                    <a:gd name="T42" fmla="*/ 324 w 503"/>
                    <a:gd name="T43" fmla="*/ 265 h 276"/>
                    <a:gd name="T44" fmla="*/ 286 w 503"/>
                    <a:gd name="T45" fmla="*/ 145 h 276"/>
                    <a:gd name="T46" fmla="*/ 272 w 503"/>
                    <a:gd name="T47" fmla="*/ 248 h 276"/>
                    <a:gd name="T48" fmla="*/ 258 w 503"/>
                    <a:gd name="T49" fmla="*/ 151 h 276"/>
                    <a:gd name="T50" fmla="*/ 223 w 503"/>
                    <a:gd name="T51" fmla="*/ 275 h 276"/>
                    <a:gd name="T52" fmla="*/ 206 w 503"/>
                    <a:gd name="T53" fmla="*/ 151 h 276"/>
                    <a:gd name="T54" fmla="*/ 185 w 503"/>
                    <a:gd name="T55" fmla="*/ 275 h 276"/>
                    <a:gd name="T56" fmla="*/ 185 w 503"/>
                    <a:gd name="T57" fmla="*/ 145 h 276"/>
                    <a:gd name="T58" fmla="*/ 136 w 503"/>
                    <a:gd name="T59" fmla="*/ 272 h 276"/>
                    <a:gd name="T60" fmla="*/ 136 w 503"/>
                    <a:gd name="T61" fmla="*/ 165 h 276"/>
                    <a:gd name="T62" fmla="*/ 87 w 503"/>
                    <a:gd name="T63" fmla="*/ 272 h 276"/>
                    <a:gd name="T64" fmla="*/ 115 w 503"/>
                    <a:gd name="T65" fmla="*/ 131 h 276"/>
                    <a:gd name="T66" fmla="*/ 49 w 503"/>
                    <a:gd name="T67" fmla="*/ 251 h 276"/>
                    <a:gd name="T68" fmla="*/ 77 w 503"/>
                    <a:gd name="T69" fmla="*/ 120 h 276"/>
                    <a:gd name="T70" fmla="*/ 0 w 503"/>
                    <a:gd name="T71" fmla="*/ 227 h 276"/>
                    <a:gd name="T72" fmla="*/ 7 w 503"/>
                    <a:gd name="T73" fmla="*/ 172 h 276"/>
                    <a:gd name="T74" fmla="*/ 10 w 503"/>
                    <a:gd name="T75" fmla="*/ 138 h 276"/>
                    <a:gd name="T76" fmla="*/ 24 w 503"/>
                    <a:gd name="T77" fmla="*/ 90 h 276"/>
                    <a:gd name="T78" fmla="*/ 42 w 503"/>
                    <a:gd name="T79" fmla="*/ 52 h 276"/>
                    <a:gd name="T80" fmla="*/ 56 w 503"/>
                    <a:gd name="T81" fmla="*/ 17 h 27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03"/>
                    <a:gd name="T124" fmla="*/ 0 h 276"/>
                    <a:gd name="T125" fmla="*/ 503 w 503"/>
                    <a:gd name="T126" fmla="*/ 276 h 27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03" h="276">
                      <a:moveTo>
                        <a:pt x="56" y="17"/>
                      </a:moveTo>
                      <a:lnTo>
                        <a:pt x="105" y="45"/>
                      </a:lnTo>
                      <a:lnTo>
                        <a:pt x="153" y="62"/>
                      </a:lnTo>
                      <a:lnTo>
                        <a:pt x="199" y="69"/>
                      </a:lnTo>
                      <a:lnTo>
                        <a:pt x="241" y="72"/>
                      </a:lnTo>
                      <a:lnTo>
                        <a:pt x="279" y="69"/>
                      </a:lnTo>
                      <a:lnTo>
                        <a:pt x="310" y="62"/>
                      </a:lnTo>
                      <a:lnTo>
                        <a:pt x="363" y="52"/>
                      </a:lnTo>
                      <a:lnTo>
                        <a:pt x="398" y="38"/>
                      </a:lnTo>
                      <a:lnTo>
                        <a:pt x="425" y="24"/>
                      </a:lnTo>
                      <a:lnTo>
                        <a:pt x="464" y="0"/>
                      </a:lnTo>
                      <a:lnTo>
                        <a:pt x="485" y="65"/>
                      </a:lnTo>
                      <a:lnTo>
                        <a:pt x="495" y="131"/>
                      </a:lnTo>
                      <a:lnTo>
                        <a:pt x="502" y="220"/>
                      </a:lnTo>
                      <a:lnTo>
                        <a:pt x="457" y="110"/>
                      </a:lnTo>
                      <a:lnTo>
                        <a:pt x="457" y="220"/>
                      </a:lnTo>
                      <a:lnTo>
                        <a:pt x="415" y="141"/>
                      </a:lnTo>
                      <a:lnTo>
                        <a:pt x="415" y="254"/>
                      </a:lnTo>
                      <a:lnTo>
                        <a:pt x="380" y="141"/>
                      </a:lnTo>
                      <a:lnTo>
                        <a:pt x="366" y="251"/>
                      </a:lnTo>
                      <a:lnTo>
                        <a:pt x="338" y="148"/>
                      </a:lnTo>
                      <a:lnTo>
                        <a:pt x="324" y="265"/>
                      </a:lnTo>
                      <a:lnTo>
                        <a:pt x="286" y="145"/>
                      </a:lnTo>
                      <a:lnTo>
                        <a:pt x="272" y="248"/>
                      </a:lnTo>
                      <a:lnTo>
                        <a:pt x="258" y="151"/>
                      </a:lnTo>
                      <a:lnTo>
                        <a:pt x="223" y="275"/>
                      </a:lnTo>
                      <a:lnTo>
                        <a:pt x="206" y="151"/>
                      </a:lnTo>
                      <a:lnTo>
                        <a:pt x="185" y="275"/>
                      </a:lnTo>
                      <a:lnTo>
                        <a:pt x="185" y="145"/>
                      </a:lnTo>
                      <a:lnTo>
                        <a:pt x="136" y="272"/>
                      </a:lnTo>
                      <a:lnTo>
                        <a:pt x="136" y="165"/>
                      </a:lnTo>
                      <a:lnTo>
                        <a:pt x="87" y="272"/>
                      </a:lnTo>
                      <a:lnTo>
                        <a:pt x="115" y="131"/>
                      </a:lnTo>
                      <a:lnTo>
                        <a:pt x="49" y="251"/>
                      </a:lnTo>
                      <a:lnTo>
                        <a:pt x="77" y="120"/>
                      </a:lnTo>
                      <a:lnTo>
                        <a:pt x="0" y="227"/>
                      </a:lnTo>
                      <a:lnTo>
                        <a:pt x="7" y="172"/>
                      </a:lnTo>
                      <a:lnTo>
                        <a:pt x="10" y="138"/>
                      </a:lnTo>
                      <a:lnTo>
                        <a:pt x="24" y="90"/>
                      </a:lnTo>
                      <a:lnTo>
                        <a:pt x="42" y="52"/>
                      </a:lnTo>
                      <a:lnTo>
                        <a:pt x="56" y="17"/>
                      </a:lnTo>
                    </a:path>
                  </a:pathLst>
                </a:custGeom>
                <a:solidFill>
                  <a:srgbClr val="C0C00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sp>
            <p:nvSpPr>
              <p:cNvPr id="4131" name="Freeform 140"/>
              <p:cNvSpPr>
                <a:spLocks/>
              </p:cNvSpPr>
              <p:nvPr/>
            </p:nvSpPr>
            <p:spPr bwMode="auto">
              <a:xfrm>
                <a:off x="1667" y="2948"/>
                <a:ext cx="296" cy="391"/>
              </a:xfrm>
              <a:custGeom>
                <a:avLst/>
                <a:gdLst>
                  <a:gd name="T0" fmla="*/ 314 w 291"/>
                  <a:gd name="T1" fmla="*/ 0 h 335"/>
                  <a:gd name="T2" fmla="*/ 269 w 291"/>
                  <a:gd name="T3" fmla="*/ 4182 h 335"/>
                  <a:gd name="T4" fmla="*/ 226 w 291"/>
                  <a:gd name="T5" fmla="*/ 10571 h 335"/>
                  <a:gd name="T6" fmla="*/ 191 w 291"/>
                  <a:gd name="T7" fmla="*/ 22434 h 335"/>
                  <a:gd name="T8" fmla="*/ 126 w 291"/>
                  <a:gd name="T9" fmla="*/ 47018 h 335"/>
                  <a:gd name="T10" fmla="*/ 86 w 291"/>
                  <a:gd name="T11" fmla="*/ 70625 h 335"/>
                  <a:gd name="T12" fmla="*/ 21 w 291"/>
                  <a:gd name="T13" fmla="*/ 101884 h 335"/>
                  <a:gd name="T14" fmla="*/ 11 w 291"/>
                  <a:gd name="T15" fmla="*/ 133387 h 335"/>
                  <a:gd name="T16" fmla="*/ 4 w 291"/>
                  <a:gd name="T17" fmla="*/ 154960 h 335"/>
                  <a:gd name="T18" fmla="*/ 0 w 291"/>
                  <a:gd name="T19" fmla="*/ 170021 h 335"/>
                  <a:gd name="T20" fmla="*/ 0 w 291"/>
                  <a:gd name="T21" fmla="*/ 194579 h 335"/>
                  <a:gd name="T22" fmla="*/ 7 w 291"/>
                  <a:gd name="T23" fmla="*/ 206265 h 335"/>
                  <a:gd name="T24" fmla="*/ 14 w 291"/>
                  <a:gd name="T25" fmla="*/ 216826 h 335"/>
                  <a:gd name="T26" fmla="*/ 25 w 291"/>
                  <a:gd name="T27" fmla="*/ 235484 h 335"/>
                  <a:gd name="T28" fmla="*/ 79 w 291"/>
                  <a:gd name="T29" fmla="*/ 251371 h 335"/>
                  <a:gd name="T30" fmla="*/ 92 w 291"/>
                  <a:gd name="T31" fmla="*/ 260018 h 335"/>
                  <a:gd name="T32" fmla="*/ 126 w 291"/>
                  <a:gd name="T33" fmla="*/ 272942 h 335"/>
                  <a:gd name="T34" fmla="*/ 158 w 291"/>
                  <a:gd name="T35" fmla="*/ 284661 h 335"/>
                  <a:gd name="T36" fmla="*/ 212 w 291"/>
                  <a:gd name="T37" fmla="*/ 290577 h 335"/>
                  <a:gd name="T38" fmla="*/ 269 w 291"/>
                  <a:gd name="T39" fmla="*/ 295999 h 335"/>
                  <a:gd name="T40" fmla="*/ 325 w 291"/>
                  <a:gd name="T41" fmla="*/ 300505 h 335"/>
                  <a:gd name="T42" fmla="*/ 389 w 291"/>
                  <a:gd name="T43" fmla="*/ 295999 h 335"/>
                  <a:gd name="T44" fmla="*/ 458 w 291"/>
                  <a:gd name="T45" fmla="*/ 290577 h 335"/>
                  <a:gd name="T46" fmla="*/ 487 w 291"/>
                  <a:gd name="T47" fmla="*/ 284661 h 335"/>
                  <a:gd name="T48" fmla="*/ 514 w 291"/>
                  <a:gd name="T49" fmla="*/ 275161 h 335"/>
                  <a:gd name="T50" fmla="*/ 561 w 291"/>
                  <a:gd name="T51" fmla="*/ 263322 h 335"/>
                  <a:gd name="T52" fmla="*/ 589 w 291"/>
                  <a:gd name="T53" fmla="*/ 240745 h 335"/>
                  <a:gd name="T54" fmla="*/ 611 w 291"/>
                  <a:gd name="T55" fmla="*/ 216826 h 335"/>
                  <a:gd name="T56" fmla="*/ 611 w 291"/>
                  <a:gd name="T57" fmla="*/ 194579 h 335"/>
                  <a:gd name="T58" fmla="*/ 611 w 291"/>
                  <a:gd name="T59" fmla="*/ 173651 h 335"/>
                  <a:gd name="T60" fmla="*/ 605 w 291"/>
                  <a:gd name="T61" fmla="*/ 151412 h 335"/>
                  <a:gd name="T62" fmla="*/ 598 w 291"/>
                  <a:gd name="T63" fmla="*/ 135452 h 335"/>
                  <a:gd name="T64" fmla="*/ 576 w 291"/>
                  <a:gd name="T65" fmla="*/ 111146 h 335"/>
                  <a:gd name="T66" fmla="*/ 556 w 291"/>
                  <a:gd name="T67" fmla="*/ 96211 h 335"/>
                  <a:gd name="T68" fmla="*/ 523 w 291"/>
                  <a:gd name="T69" fmla="*/ 74759 h 335"/>
                  <a:gd name="T70" fmla="*/ 498 w 291"/>
                  <a:gd name="T71" fmla="*/ 54901 h 335"/>
                  <a:gd name="T72" fmla="*/ 479 w 291"/>
                  <a:gd name="T73" fmla="*/ 43200 h 335"/>
                  <a:gd name="T74" fmla="*/ 458 w 291"/>
                  <a:gd name="T75" fmla="*/ 27650 h 335"/>
                  <a:gd name="T76" fmla="*/ 431 w 291"/>
                  <a:gd name="T77" fmla="*/ 19617 h 335"/>
                  <a:gd name="T78" fmla="*/ 398 w 291"/>
                  <a:gd name="T79" fmla="*/ 10571 h 335"/>
                  <a:gd name="T80" fmla="*/ 367 w 291"/>
                  <a:gd name="T81" fmla="*/ 4182 h 335"/>
                  <a:gd name="T82" fmla="*/ 314 w 291"/>
                  <a:gd name="T83" fmla="*/ 0 h 33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1"/>
                  <a:gd name="T127" fmla="*/ 0 h 335"/>
                  <a:gd name="T128" fmla="*/ 291 w 291"/>
                  <a:gd name="T129" fmla="*/ 335 h 33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1" h="335">
                    <a:moveTo>
                      <a:pt x="147" y="0"/>
                    </a:moveTo>
                    <a:lnTo>
                      <a:pt x="129" y="4"/>
                    </a:lnTo>
                    <a:lnTo>
                      <a:pt x="108" y="11"/>
                    </a:lnTo>
                    <a:lnTo>
                      <a:pt x="88" y="24"/>
                    </a:lnTo>
                    <a:lnTo>
                      <a:pt x="63" y="52"/>
                    </a:lnTo>
                    <a:lnTo>
                      <a:pt x="42" y="79"/>
                    </a:lnTo>
                    <a:lnTo>
                      <a:pt x="21" y="114"/>
                    </a:lnTo>
                    <a:lnTo>
                      <a:pt x="11" y="148"/>
                    </a:lnTo>
                    <a:lnTo>
                      <a:pt x="4" y="172"/>
                    </a:lnTo>
                    <a:lnTo>
                      <a:pt x="0" y="189"/>
                    </a:lnTo>
                    <a:lnTo>
                      <a:pt x="0" y="217"/>
                    </a:lnTo>
                    <a:lnTo>
                      <a:pt x="7" y="230"/>
                    </a:lnTo>
                    <a:lnTo>
                      <a:pt x="14" y="241"/>
                    </a:lnTo>
                    <a:lnTo>
                      <a:pt x="25" y="261"/>
                    </a:lnTo>
                    <a:lnTo>
                      <a:pt x="35" y="279"/>
                    </a:lnTo>
                    <a:lnTo>
                      <a:pt x="46" y="289"/>
                    </a:lnTo>
                    <a:lnTo>
                      <a:pt x="63" y="303"/>
                    </a:lnTo>
                    <a:lnTo>
                      <a:pt x="77" y="316"/>
                    </a:lnTo>
                    <a:lnTo>
                      <a:pt x="101" y="323"/>
                    </a:lnTo>
                    <a:lnTo>
                      <a:pt x="129" y="330"/>
                    </a:lnTo>
                    <a:lnTo>
                      <a:pt x="154" y="334"/>
                    </a:lnTo>
                    <a:lnTo>
                      <a:pt x="185" y="330"/>
                    </a:lnTo>
                    <a:lnTo>
                      <a:pt x="217" y="323"/>
                    </a:lnTo>
                    <a:lnTo>
                      <a:pt x="231" y="316"/>
                    </a:lnTo>
                    <a:lnTo>
                      <a:pt x="244" y="306"/>
                    </a:lnTo>
                    <a:lnTo>
                      <a:pt x="265" y="292"/>
                    </a:lnTo>
                    <a:lnTo>
                      <a:pt x="279" y="268"/>
                    </a:lnTo>
                    <a:lnTo>
                      <a:pt x="290" y="241"/>
                    </a:lnTo>
                    <a:lnTo>
                      <a:pt x="290" y="217"/>
                    </a:lnTo>
                    <a:lnTo>
                      <a:pt x="290" y="193"/>
                    </a:lnTo>
                    <a:lnTo>
                      <a:pt x="286" y="169"/>
                    </a:lnTo>
                    <a:lnTo>
                      <a:pt x="283" y="151"/>
                    </a:lnTo>
                    <a:lnTo>
                      <a:pt x="272" y="124"/>
                    </a:lnTo>
                    <a:lnTo>
                      <a:pt x="262" y="107"/>
                    </a:lnTo>
                    <a:lnTo>
                      <a:pt x="248" y="83"/>
                    </a:lnTo>
                    <a:lnTo>
                      <a:pt x="237" y="62"/>
                    </a:lnTo>
                    <a:lnTo>
                      <a:pt x="227" y="48"/>
                    </a:lnTo>
                    <a:lnTo>
                      <a:pt x="217" y="31"/>
                    </a:lnTo>
                    <a:lnTo>
                      <a:pt x="203" y="21"/>
                    </a:lnTo>
                    <a:lnTo>
                      <a:pt x="189" y="11"/>
                    </a:lnTo>
                    <a:lnTo>
                      <a:pt x="175" y="4"/>
                    </a:lnTo>
                    <a:lnTo>
                      <a:pt x="147" y="0"/>
                    </a:lnTo>
                  </a:path>
                </a:pathLst>
              </a:custGeom>
              <a:solidFill>
                <a:srgbClr val="FFE0C0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GB" altLang="en-US"/>
              </a:p>
            </p:txBody>
          </p:sp>
          <p:grpSp>
            <p:nvGrpSpPr>
              <p:cNvPr id="4132" name="Group 141"/>
              <p:cNvGrpSpPr>
                <a:grpSpLocks/>
              </p:cNvGrpSpPr>
              <p:nvPr/>
            </p:nvGrpSpPr>
            <p:grpSpPr bwMode="auto">
              <a:xfrm>
                <a:off x="2192" y="3505"/>
                <a:ext cx="137" cy="183"/>
                <a:chOff x="2151" y="3524"/>
                <a:chExt cx="134" cy="156"/>
              </a:xfrm>
            </p:grpSpPr>
            <p:sp>
              <p:nvSpPr>
                <p:cNvPr id="4133" name="Freeform 142"/>
                <p:cNvSpPr>
                  <a:spLocks/>
                </p:cNvSpPr>
                <p:nvPr/>
              </p:nvSpPr>
              <p:spPr bwMode="auto">
                <a:xfrm>
                  <a:off x="2151" y="3566"/>
                  <a:ext cx="127" cy="52"/>
                </a:xfrm>
                <a:custGeom>
                  <a:avLst/>
                  <a:gdLst>
                    <a:gd name="T0" fmla="*/ 109 w 127"/>
                    <a:gd name="T1" fmla="*/ 0 h 52"/>
                    <a:gd name="T2" fmla="*/ 98 w 127"/>
                    <a:gd name="T3" fmla="*/ 0 h 52"/>
                    <a:gd name="T4" fmla="*/ 77 w 127"/>
                    <a:gd name="T5" fmla="*/ 0 h 52"/>
                    <a:gd name="T6" fmla="*/ 56 w 127"/>
                    <a:gd name="T7" fmla="*/ 3 h 52"/>
                    <a:gd name="T8" fmla="*/ 32 w 127"/>
                    <a:gd name="T9" fmla="*/ 6 h 52"/>
                    <a:gd name="T10" fmla="*/ 18 w 127"/>
                    <a:gd name="T11" fmla="*/ 13 h 52"/>
                    <a:gd name="T12" fmla="*/ 7 w 127"/>
                    <a:gd name="T13" fmla="*/ 17 h 52"/>
                    <a:gd name="T14" fmla="*/ 4 w 127"/>
                    <a:gd name="T15" fmla="*/ 24 h 52"/>
                    <a:gd name="T16" fmla="*/ 0 w 127"/>
                    <a:gd name="T17" fmla="*/ 30 h 52"/>
                    <a:gd name="T18" fmla="*/ 4 w 127"/>
                    <a:gd name="T19" fmla="*/ 37 h 52"/>
                    <a:gd name="T20" fmla="*/ 7 w 127"/>
                    <a:gd name="T21" fmla="*/ 48 h 52"/>
                    <a:gd name="T22" fmla="*/ 14 w 127"/>
                    <a:gd name="T23" fmla="*/ 51 h 52"/>
                    <a:gd name="T24" fmla="*/ 28 w 127"/>
                    <a:gd name="T25" fmla="*/ 51 h 52"/>
                    <a:gd name="T26" fmla="*/ 39 w 127"/>
                    <a:gd name="T27" fmla="*/ 51 h 52"/>
                    <a:gd name="T28" fmla="*/ 63 w 127"/>
                    <a:gd name="T29" fmla="*/ 48 h 52"/>
                    <a:gd name="T30" fmla="*/ 88 w 127"/>
                    <a:gd name="T31" fmla="*/ 44 h 52"/>
                    <a:gd name="T32" fmla="*/ 105 w 127"/>
                    <a:gd name="T33" fmla="*/ 37 h 52"/>
                    <a:gd name="T34" fmla="*/ 116 w 127"/>
                    <a:gd name="T35" fmla="*/ 34 h 52"/>
                    <a:gd name="T36" fmla="*/ 123 w 127"/>
                    <a:gd name="T37" fmla="*/ 30 h 52"/>
                    <a:gd name="T38" fmla="*/ 126 w 127"/>
                    <a:gd name="T39" fmla="*/ 24 h 52"/>
                    <a:gd name="T40" fmla="*/ 126 w 127"/>
                    <a:gd name="T41" fmla="*/ 17 h 52"/>
                    <a:gd name="T42" fmla="*/ 126 w 127"/>
                    <a:gd name="T43" fmla="*/ 6 h 52"/>
                    <a:gd name="T44" fmla="*/ 119 w 127"/>
                    <a:gd name="T45" fmla="*/ 3 h 52"/>
                    <a:gd name="T46" fmla="*/ 109 w 127"/>
                    <a:gd name="T47" fmla="*/ 0 h 5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7"/>
                    <a:gd name="T73" fmla="*/ 0 h 52"/>
                    <a:gd name="T74" fmla="*/ 127 w 127"/>
                    <a:gd name="T75" fmla="*/ 52 h 5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7" h="52">
                      <a:moveTo>
                        <a:pt x="109" y="0"/>
                      </a:moveTo>
                      <a:lnTo>
                        <a:pt x="98" y="0"/>
                      </a:lnTo>
                      <a:lnTo>
                        <a:pt x="77" y="0"/>
                      </a:lnTo>
                      <a:lnTo>
                        <a:pt x="56" y="3"/>
                      </a:lnTo>
                      <a:lnTo>
                        <a:pt x="32" y="6"/>
                      </a:lnTo>
                      <a:lnTo>
                        <a:pt x="18" y="13"/>
                      </a:lnTo>
                      <a:lnTo>
                        <a:pt x="7" y="17"/>
                      </a:lnTo>
                      <a:lnTo>
                        <a:pt x="4" y="24"/>
                      </a:lnTo>
                      <a:lnTo>
                        <a:pt x="0" y="30"/>
                      </a:lnTo>
                      <a:lnTo>
                        <a:pt x="4" y="37"/>
                      </a:lnTo>
                      <a:lnTo>
                        <a:pt x="7" y="48"/>
                      </a:lnTo>
                      <a:lnTo>
                        <a:pt x="14" y="51"/>
                      </a:lnTo>
                      <a:lnTo>
                        <a:pt x="28" y="51"/>
                      </a:lnTo>
                      <a:lnTo>
                        <a:pt x="39" y="51"/>
                      </a:lnTo>
                      <a:lnTo>
                        <a:pt x="63" y="48"/>
                      </a:lnTo>
                      <a:lnTo>
                        <a:pt x="88" y="44"/>
                      </a:lnTo>
                      <a:lnTo>
                        <a:pt x="105" y="37"/>
                      </a:lnTo>
                      <a:lnTo>
                        <a:pt x="116" y="34"/>
                      </a:lnTo>
                      <a:lnTo>
                        <a:pt x="123" y="30"/>
                      </a:lnTo>
                      <a:lnTo>
                        <a:pt x="126" y="24"/>
                      </a:lnTo>
                      <a:lnTo>
                        <a:pt x="126" y="17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09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34" name="Freeform 143"/>
                <p:cNvSpPr>
                  <a:spLocks/>
                </p:cNvSpPr>
                <p:nvPr/>
              </p:nvSpPr>
              <p:spPr bwMode="auto">
                <a:xfrm>
                  <a:off x="2151" y="3524"/>
                  <a:ext cx="117" cy="56"/>
                </a:xfrm>
                <a:custGeom>
                  <a:avLst/>
                  <a:gdLst>
                    <a:gd name="T0" fmla="*/ 88 w 117"/>
                    <a:gd name="T1" fmla="*/ 0 h 56"/>
                    <a:gd name="T2" fmla="*/ 70 w 117"/>
                    <a:gd name="T3" fmla="*/ 0 h 56"/>
                    <a:gd name="T4" fmla="*/ 56 w 117"/>
                    <a:gd name="T5" fmla="*/ 0 h 56"/>
                    <a:gd name="T6" fmla="*/ 42 w 117"/>
                    <a:gd name="T7" fmla="*/ 4 h 56"/>
                    <a:gd name="T8" fmla="*/ 28 w 117"/>
                    <a:gd name="T9" fmla="*/ 7 h 56"/>
                    <a:gd name="T10" fmla="*/ 14 w 117"/>
                    <a:gd name="T11" fmla="*/ 14 h 56"/>
                    <a:gd name="T12" fmla="*/ 4 w 117"/>
                    <a:gd name="T13" fmla="*/ 17 h 56"/>
                    <a:gd name="T14" fmla="*/ 0 w 117"/>
                    <a:gd name="T15" fmla="*/ 24 h 56"/>
                    <a:gd name="T16" fmla="*/ 0 w 117"/>
                    <a:gd name="T17" fmla="*/ 31 h 56"/>
                    <a:gd name="T18" fmla="*/ 0 w 117"/>
                    <a:gd name="T19" fmla="*/ 38 h 56"/>
                    <a:gd name="T20" fmla="*/ 4 w 117"/>
                    <a:gd name="T21" fmla="*/ 45 h 56"/>
                    <a:gd name="T22" fmla="*/ 7 w 117"/>
                    <a:gd name="T23" fmla="*/ 48 h 56"/>
                    <a:gd name="T24" fmla="*/ 14 w 117"/>
                    <a:gd name="T25" fmla="*/ 55 h 56"/>
                    <a:gd name="T26" fmla="*/ 28 w 117"/>
                    <a:gd name="T27" fmla="*/ 55 h 56"/>
                    <a:gd name="T28" fmla="*/ 46 w 117"/>
                    <a:gd name="T29" fmla="*/ 52 h 56"/>
                    <a:gd name="T30" fmla="*/ 63 w 117"/>
                    <a:gd name="T31" fmla="*/ 48 h 56"/>
                    <a:gd name="T32" fmla="*/ 88 w 117"/>
                    <a:gd name="T33" fmla="*/ 45 h 56"/>
                    <a:gd name="T34" fmla="*/ 105 w 117"/>
                    <a:gd name="T35" fmla="*/ 38 h 56"/>
                    <a:gd name="T36" fmla="*/ 112 w 117"/>
                    <a:gd name="T37" fmla="*/ 31 h 56"/>
                    <a:gd name="T38" fmla="*/ 116 w 117"/>
                    <a:gd name="T39" fmla="*/ 21 h 56"/>
                    <a:gd name="T40" fmla="*/ 116 w 117"/>
                    <a:gd name="T41" fmla="*/ 14 h 56"/>
                    <a:gd name="T42" fmla="*/ 112 w 117"/>
                    <a:gd name="T43" fmla="*/ 11 h 56"/>
                    <a:gd name="T44" fmla="*/ 105 w 117"/>
                    <a:gd name="T45" fmla="*/ 4 h 56"/>
                    <a:gd name="T46" fmla="*/ 98 w 117"/>
                    <a:gd name="T47" fmla="*/ 0 h 56"/>
                    <a:gd name="T48" fmla="*/ 88 w 117"/>
                    <a:gd name="T49" fmla="*/ 0 h 5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7"/>
                    <a:gd name="T76" fmla="*/ 0 h 56"/>
                    <a:gd name="T77" fmla="*/ 117 w 117"/>
                    <a:gd name="T78" fmla="*/ 56 h 5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7" h="56">
                      <a:moveTo>
                        <a:pt x="88" y="0"/>
                      </a:moveTo>
                      <a:lnTo>
                        <a:pt x="70" y="0"/>
                      </a:lnTo>
                      <a:lnTo>
                        <a:pt x="56" y="0"/>
                      </a:lnTo>
                      <a:lnTo>
                        <a:pt x="42" y="4"/>
                      </a:lnTo>
                      <a:lnTo>
                        <a:pt x="28" y="7"/>
                      </a:lnTo>
                      <a:lnTo>
                        <a:pt x="14" y="14"/>
                      </a:lnTo>
                      <a:lnTo>
                        <a:pt x="4" y="17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0" y="38"/>
                      </a:lnTo>
                      <a:lnTo>
                        <a:pt x="4" y="45"/>
                      </a:lnTo>
                      <a:lnTo>
                        <a:pt x="7" y="48"/>
                      </a:lnTo>
                      <a:lnTo>
                        <a:pt x="14" y="55"/>
                      </a:lnTo>
                      <a:lnTo>
                        <a:pt x="28" y="55"/>
                      </a:lnTo>
                      <a:lnTo>
                        <a:pt x="46" y="52"/>
                      </a:lnTo>
                      <a:lnTo>
                        <a:pt x="63" y="48"/>
                      </a:lnTo>
                      <a:lnTo>
                        <a:pt x="88" y="45"/>
                      </a:lnTo>
                      <a:lnTo>
                        <a:pt x="105" y="38"/>
                      </a:lnTo>
                      <a:lnTo>
                        <a:pt x="112" y="31"/>
                      </a:lnTo>
                      <a:lnTo>
                        <a:pt x="116" y="21"/>
                      </a:lnTo>
                      <a:lnTo>
                        <a:pt x="116" y="14"/>
                      </a:lnTo>
                      <a:lnTo>
                        <a:pt x="112" y="11"/>
                      </a:lnTo>
                      <a:lnTo>
                        <a:pt x="105" y="4"/>
                      </a:lnTo>
                      <a:lnTo>
                        <a:pt x="98" y="0"/>
                      </a:lnTo>
                      <a:lnTo>
                        <a:pt x="88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35" name="Freeform 144"/>
                <p:cNvSpPr>
                  <a:spLocks/>
                </p:cNvSpPr>
                <p:nvPr/>
              </p:nvSpPr>
              <p:spPr bwMode="auto">
                <a:xfrm>
                  <a:off x="2162" y="3603"/>
                  <a:ext cx="123" cy="77"/>
                </a:xfrm>
                <a:custGeom>
                  <a:avLst/>
                  <a:gdLst>
                    <a:gd name="T0" fmla="*/ 0 w 123"/>
                    <a:gd name="T1" fmla="*/ 24 h 77"/>
                    <a:gd name="T2" fmla="*/ 7 w 123"/>
                    <a:gd name="T3" fmla="*/ 18 h 77"/>
                    <a:gd name="T4" fmla="*/ 21 w 123"/>
                    <a:gd name="T5" fmla="*/ 14 h 77"/>
                    <a:gd name="T6" fmla="*/ 42 w 123"/>
                    <a:gd name="T7" fmla="*/ 7 h 77"/>
                    <a:gd name="T8" fmla="*/ 63 w 123"/>
                    <a:gd name="T9" fmla="*/ 4 h 77"/>
                    <a:gd name="T10" fmla="*/ 84 w 123"/>
                    <a:gd name="T11" fmla="*/ 0 h 77"/>
                    <a:gd name="T12" fmla="*/ 98 w 123"/>
                    <a:gd name="T13" fmla="*/ 0 h 77"/>
                    <a:gd name="T14" fmla="*/ 112 w 123"/>
                    <a:gd name="T15" fmla="*/ 7 h 77"/>
                    <a:gd name="T16" fmla="*/ 119 w 123"/>
                    <a:gd name="T17" fmla="*/ 14 h 77"/>
                    <a:gd name="T18" fmla="*/ 122 w 123"/>
                    <a:gd name="T19" fmla="*/ 24 h 77"/>
                    <a:gd name="T20" fmla="*/ 119 w 123"/>
                    <a:gd name="T21" fmla="*/ 38 h 77"/>
                    <a:gd name="T22" fmla="*/ 105 w 123"/>
                    <a:gd name="T23" fmla="*/ 52 h 77"/>
                    <a:gd name="T24" fmla="*/ 94 w 123"/>
                    <a:gd name="T25" fmla="*/ 62 h 77"/>
                    <a:gd name="T26" fmla="*/ 80 w 123"/>
                    <a:gd name="T27" fmla="*/ 66 h 77"/>
                    <a:gd name="T28" fmla="*/ 63 w 123"/>
                    <a:gd name="T29" fmla="*/ 72 h 77"/>
                    <a:gd name="T30" fmla="*/ 38 w 123"/>
                    <a:gd name="T31" fmla="*/ 76 h 77"/>
                    <a:gd name="T32" fmla="*/ 28 w 123"/>
                    <a:gd name="T33" fmla="*/ 76 h 77"/>
                    <a:gd name="T34" fmla="*/ 38 w 123"/>
                    <a:gd name="T35" fmla="*/ 59 h 77"/>
                    <a:gd name="T36" fmla="*/ 21 w 123"/>
                    <a:gd name="T37" fmla="*/ 55 h 77"/>
                    <a:gd name="T38" fmla="*/ 10 w 123"/>
                    <a:gd name="T39" fmla="*/ 52 h 77"/>
                    <a:gd name="T40" fmla="*/ 3 w 123"/>
                    <a:gd name="T41" fmla="*/ 48 h 77"/>
                    <a:gd name="T42" fmla="*/ 0 w 123"/>
                    <a:gd name="T43" fmla="*/ 42 h 77"/>
                    <a:gd name="T44" fmla="*/ 0 w 123"/>
                    <a:gd name="T45" fmla="*/ 31 h 77"/>
                    <a:gd name="T46" fmla="*/ 0 w 123"/>
                    <a:gd name="T47" fmla="*/ 24 h 7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3"/>
                    <a:gd name="T73" fmla="*/ 0 h 77"/>
                    <a:gd name="T74" fmla="*/ 123 w 123"/>
                    <a:gd name="T75" fmla="*/ 77 h 7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3" h="77">
                      <a:moveTo>
                        <a:pt x="0" y="24"/>
                      </a:moveTo>
                      <a:lnTo>
                        <a:pt x="7" y="18"/>
                      </a:lnTo>
                      <a:lnTo>
                        <a:pt x="21" y="14"/>
                      </a:lnTo>
                      <a:lnTo>
                        <a:pt x="42" y="7"/>
                      </a:lnTo>
                      <a:lnTo>
                        <a:pt x="63" y="4"/>
                      </a:lnTo>
                      <a:lnTo>
                        <a:pt x="84" y="0"/>
                      </a:lnTo>
                      <a:lnTo>
                        <a:pt x="98" y="0"/>
                      </a:lnTo>
                      <a:lnTo>
                        <a:pt x="112" y="7"/>
                      </a:lnTo>
                      <a:lnTo>
                        <a:pt x="119" y="14"/>
                      </a:lnTo>
                      <a:lnTo>
                        <a:pt x="122" y="24"/>
                      </a:lnTo>
                      <a:lnTo>
                        <a:pt x="119" y="38"/>
                      </a:lnTo>
                      <a:lnTo>
                        <a:pt x="105" y="52"/>
                      </a:lnTo>
                      <a:lnTo>
                        <a:pt x="94" y="62"/>
                      </a:lnTo>
                      <a:lnTo>
                        <a:pt x="80" y="66"/>
                      </a:lnTo>
                      <a:lnTo>
                        <a:pt x="63" y="72"/>
                      </a:lnTo>
                      <a:lnTo>
                        <a:pt x="38" y="76"/>
                      </a:lnTo>
                      <a:lnTo>
                        <a:pt x="28" y="76"/>
                      </a:lnTo>
                      <a:lnTo>
                        <a:pt x="38" y="59"/>
                      </a:lnTo>
                      <a:lnTo>
                        <a:pt x="21" y="55"/>
                      </a:lnTo>
                      <a:lnTo>
                        <a:pt x="10" y="52"/>
                      </a:lnTo>
                      <a:lnTo>
                        <a:pt x="3" y="48"/>
                      </a:lnTo>
                      <a:lnTo>
                        <a:pt x="0" y="42"/>
                      </a:lnTo>
                      <a:lnTo>
                        <a:pt x="0" y="31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grpSp>
            <p:nvGrpSpPr>
              <p:cNvPr id="4136" name="Group 145"/>
              <p:cNvGrpSpPr>
                <a:grpSpLocks/>
              </p:cNvGrpSpPr>
              <p:nvPr/>
            </p:nvGrpSpPr>
            <p:grpSpPr bwMode="auto">
              <a:xfrm>
                <a:off x="1593" y="3461"/>
                <a:ext cx="129" cy="172"/>
                <a:chOff x="1562" y="3528"/>
                <a:chExt cx="127" cy="148"/>
              </a:xfrm>
            </p:grpSpPr>
            <p:sp>
              <p:nvSpPr>
                <p:cNvPr id="4137" name="Freeform 146"/>
                <p:cNvSpPr>
                  <a:spLocks/>
                </p:cNvSpPr>
                <p:nvPr/>
              </p:nvSpPr>
              <p:spPr bwMode="auto">
                <a:xfrm>
                  <a:off x="1566" y="3569"/>
                  <a:ext cx="123" cy="56"/>
                </a:xfrm>
                <a:custGeom>
                  <a:avLst/>
                  <a:gdLst>
                    <a:gd name="T0" fmla="*/ 111 w 123"/>
                    <a:gd name="T1" fmla="*/ 17 h 56"/>
                    <a:gd name="T2" fmla="*/ 104 w 123"/>
                    <a:gd name="T3" fmla="*/ 14 h 56"/>
                    <a:gd name="T4" fmla="*/ 87 w 123"/>
                    <a:gd name="T5" fmla="*/ 7 h 56"/>
                    <a:gd name="T6" fmla="*/ 73 w 123"/>
                    <a:gd name="T7" fmla="*/ 3 h 56"/>
                    <a:gd name="T8" fmla="*/ 59 w 123"/>
                    <a:gd name="T9" fmla="*/ 0 h 56"/>
                    <a:gd name="T10" fmla="*/ 41 w 123"/>
                    <a:gd name="T11" fmla="*/ 0 h 56"/>
                    <a:gd name="T12" fmla="*/ 24 w 123"/>
                    <a:gd name="T13" fmla="*/ 0 h 56"/>
                    <a:gd name="T14" fmla="*/ 14 w 123"/>
                    <a:gd name="T15" fmla="*/ 0 h 56"/>
                    <a:gd name="T16" fmla="*/ 7 w 123"/>
                    <a:gd name="T17" fmla="*/ 3 h 56"/>
                    <a:gd name="T18" fmla="*/ 3 w 123"/>
                    <a:gd name="T19" fmla="*/ 7 h 56"/>
                    <a:gd name="T20" fmla="*/ 0 w 123"/>
                    <a:gd name="T21" fmla="*/ 14 h 56"/>
                    <a:gd name="T22" fmla="*/ 0 w 123"/>
                    <a:gd name="T23" fmla="*/ 21 h 56"/>
                    <a:gd name="T24" fmla="*/ 3 w 123"/>
                    <a:gd name="T25" fmla="*/ 31 h 56"/>
                    <a:gd name="T26" fmla="*/ 7 w 123"/>
                    <a:gd name="T27" fmla="*/ 34 h 56"/>
                    <a:gd name="T28" fmla="*/ 14 w 123"/>
                    <a:gd name="T29" fmla="*/ 38 h 56"/>
                    <a:gd name="T30" fmla="*/ 24 w 123"/>
                    <a:gd name="T31" fmla="*/ 41 h 56"/>
                    <a:gd name="T32" fmla="*/ 38 w 123"/>
                    <a:gd name="T33" fmla="*/ 45 h 56"/>
                    <a:gd name="T34" fmla="*/ 62 w 123"/>
                    <a:gd name="T35" fmla="*/ 48 h 56"/>
                    <a:gd name="T36" fmla="*/ 87 w 123"/>
                    <a:gd name="T37" fmla="*/ 55 h 56"/>
                    <a:gd name="T38" fmla="*/ 104 w 123"/>
                    <a:gd name="T39" fmla="*/ 55 h 56"/>
                    <a:gd name="T40" fmla="*/ 115 w 123"/>
                    <a:gd name="T41" fmla="*/ 48 h 56"/>
                    <a:gd name="T42" fmla="*/ 122 w 123"/>
                    <a:gd name="T43" fmla="*/ 41 h 56"/>
                    <a:gd name="T44" fmla="*/ 122 w 123"/>
                    <a:gd name="T45" fmla="*/ 31 h 56"/>
                    <a:gd name="T46" fmla="*/ 122 w 123"/>
                    <a:gd name="T47" fmla="*/ 27 h 56"/>
                    <a:gd name="T48" fmla="*/ 122 w 123"/>
                    <a:gd name="T49" fmla="*/ 21 h 56"/>
                    <a:gd name="T50" fmla="*/ 111 w 123"/>
                    <a:gd name="T51" fmla="*/ 17 h 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3"/>
                    <a:gd name="T79" fmla="*/ 0 h 56"/>
                    <a:gd name="T80" fmla="*/ 123 w 123"/>
                    <a:gd name="T81" fmla="*/ 56 h 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3" h="56">
                      <a:moveTo>
                        <a:pt x="111" y="17"/>
                      </a:moveTo>
                      <a:lnTo>
                        <a:pt x="104" y="14"/>
                      </a:lnTo>
                      <a:lnTo>
                        <a:pt x="87" y="7"/>
                      </a:lnTo>
                      <a:lnTo>
                        <a:pt x="73" y="3"/>
                      </a:lnTo>
                      <a:lnTo>
                        <a:pt x="59" y="0"/>
                      </a:lnTo>
                      <a:lnTo>
                        <a:pt x="41" y="0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7" y="3"/>
                      </a:lnTo>
                      <a:lnTo>
                        <a:pt x="3" y="7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3" y="31"/>
                      </a:lnTo>
                      <a:lnTo>
                        <a:pt x="7" y="34"/>
                      </a:lnTo>
                      <a:lnTo>
                        <a:pt x="14" y="38"/>
                      </a:lnTo>
                      <a:lnTo>
                        <a:pt x="24" y="41"/>
                      </a:lnTo>
                      <a:lnTo>
                        <a:pt x="38" y="45"/>
                      </a:lnTo>
                      <a:lnTo>
                        <a:pt x="62" y="48"/>
                      </a:lnTo>
                      <a:lnTo>
                        <a:pt x="87" y="55"/>
                      </a:lnTo>
                      <a:lnTo>
                        <a:pt x="104" y="55"/>
                      </a:lnTo>
                      <a:lnTo>
                        <a:pt x="115" y="48"/>
                      </a:lnTo>
                      <a:lnTo>
                        <a:pt x="122" y="41"/>
                      </a:lnTo>
                      <a:lnTo>
                        <a:pt x="122" y="31"/>
                      </a:lnTo>
                      <a:lnTo>
                        <a:pt x="122" y="27"/>
                      </a:lnTo>
                      <a:lnTo>
                        <a:pt x="122" y="21"/>
                      </a:lnTo>
                      <a:lnTo>
                        <a:pt x="111" y="17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38" name="Freeform 147"/>
                <p:cNvSpPr>
                  <a:spLocks/>
                </p:cNvSpPr>
                <p:nvPr/>
              </p:nvSpPr>
              <p:spPr bwMode="auto">
                <a:xfrm>
                  <a:off x="1576" y="3528"/>
                  <a:ext cx="113" cy="56"/>
                </a:xfrm>
                <a:custGeom>
                  <a:avLst/>
                  <a:gdLst>
                    <a:gd name="T0" fmla="*/ 94 w 113"/>
                    <a:gd name="T1" fmla="*/ 51 h 56"/>
                    <a:gd name="T2" fmla="*/ 105 w 113"/>
                    <a:gd name="T3" fmla="*/ 48 h 56"/>
                    <a:gd name="T4" fmla="*/ 112 w 113"/>
                    <a:gd name="T5" fmla="*/ 38 h 56"/>
                    <a:gd name="T6" fmla="*/ 112 w 113"/>
                    <a:gd name="T7" fmla="*/ 31 h 56"/>
                    <a:gd name="T8" fmla="*/ 112 w 113"/>
                    <a:gd name="T9" fmla="*/ 24 h 56"/>
                    <a:gd name="T10" fmla="*/ 108 w 113"/>
                    <a:gd name="T11" fmla="*/ 17 h 56"/>
                    <a:gd name="T12" fmla="*/ 101 w 113"/>
                    <a:gd name="T13" fmla="*/ 10 h 56"/>
                    <a:gd name="T14" fmla="*/ 94 w 113"/>
                    <a:gd name="T15" fmla="*/ 7 h 56"/>
                    <a:gd name="T16" fmla="*/ 77 w 113"/>
                    <a:gd name="T17" fmla="*/ 7 h 56"/>
                    <a:gd name="T18" fmla="*/ 66 w 113"/>
                    <a:gd name="T19" fmla="*/ 3 h 56"/>
                    <a:gd name="T20" fmla="*/ 45 w 113"/>
                    <a:gd name="T21" fmla="*/ 0 h 56"/>
                    <a:gd name="T22" fmla="*/ 31 w 113"/>
                    <a:gd name="T23" fmla="*/ 0 h 56"/>
                    <a:gd name="T24" fmla="*/ 17 w 113"/>
                    <a:gd name="T25" fmla="*/ 0 h 56"/>
                    <a:gd name="T26" fmla="*/ 7 w 113"/>
                    <a:gd name="T27" fmla="*/ 7 h 56"/>
                    <a:gd name="T28" fmla="*/ 4 w 113"/>
                    <a:gd name="T29" fmla="*/ 13 h 56"/>
                    <a:gd name="T30" fmla="*/ 0 w 113"/>
                    <a:gd name="T31" fmla="*/ 20 h 56"/>
                    <a:gd name="T32" fmla="*/ 0 w 113"/>
                    <a:gd name="T33" fmla="*/ 27 h 56"/>
                    <a:gd name="T34" fmla="*/ 7 w 113"/>
                    <a:gd name="T35" fmla="*/ 34 h 56"/>
                    <a:gd name="T36" fmla="*/ 14 w 113"/>
                    <a:gd name="T37" fmla="*/ 41 h 56"/>
                    <a:gd name="T38" fmla="*/ 28 w 113"/>
                    <a:gd name="T39" fmla="*/ 44 h 56"/>
                    <a:gd name="T40" fmla="*/ 45 w 113"/>
                    <a:gd name="T41" fmla="*/ 48 h 56"/>
                    <a:gd name="T42" fmla="*/ 63 w 113"/>
                    <a:gd name="T43" fmla="*/ 51 h 56"/>
                    <a:gd name="T44" fmla="*/ 84 w 113"/>
                    <a:gd name="T45" fmla="*/ 55 h 56"/>
                    <a:gd name="T46" fmla="*/ 94 w 113"/>
                    <a:gd name="T47" fmla="*/ 51 h 5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3"/>
                    <a:gd name="T73" fmla="*/ 0 h 56"/>
                    <a:gd name="T74" fmla="*/ 113 w 113"/>
                    <a:gd name="T75" fmla="*/ 56 h 5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3" h="56">
                      <a:moveTo>
                        <a:pt x="94" y="51"/>
                      </a:moveTo>
                      <a:lnTo>
                        <a:pt x="105" y="48"/>
                      </a:lnTo>
                      <a:lnTo>
                        <a:pt x="112" y="38"/>
                      </a:lnTo>
                      <a:lnTo>
                        <a:pt x="112" y="31"/>
                      </a:lnTo>
                      <a:lnTo>
                        <a:pt x="112" y="24"/>
                      </a:lnTo>
                      <a:lnTo>
                        <a:pt x="108" y="17"/>
                      </a:lnTo>
                      <a:lnTo>
                        <a:pt x="101" y="10"/>
                      </a:lnTo>
                      <a:lnTo>
                        <a:pt x="94" y="7"/>
                      </a:lnTo>
                      <a:lnTo>
                        <a:pt x="77" y="7"/>
                      </a:lnTo>
                      <a:lnTo>
                        <a:pt x="66" y="3"/>
                      </a:lnTo>
                      <a:lnTo>
                        <a:pt x="45" y="0"/>
                      </a:lnTo>
                      <a:lnTo>
                        <a:pt x="31" y="0"/>
                      </a:lnTo>
                      <a:lnTo>
                        <a:pt x="17" y="0"/>
                      </a:lnTo>
                      <a:lnTo>
                        <a:pt x="7" y="7"/>
                      </a:lnTo>
                      <a:lnTo>
                        <a:pt x="4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7" y="34"/>
                      </a:lnTo>
                      <a:lnTo>
                        <a:pt x="14" y="41"/>
                      </a:lnTo>
                      <a:lnTo>
                        <a:pt x="28" y="44"/>
                      </a:lnTo>
                      <a:lnTo>
                        <a:pt x="45" y="48"/>
                      </a:lnTo>
                      <a:lnTo>
                        <a:pt x="63" y="51"/>
                      </a:lnTo>
                      <a:lnTo>
                        <a:pt x="84" y="55"/>
                      </a:lnTo>
                      <a:lnTo>
                        <a:pt x="94" y="51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  <p:sp>
              <p:nvSpPr>
                <p:cNvPr id="4139" name="Freeform 148"/>
                <p:cNvSpPr>
                  <a:spLocks/>
                </p:cNvSpPr>
                <p:nvPr/>
              </p:nvSpPr>
              <p:spPr bwMode="auto">
                <a:xfrm>
                  <a:off x="1562" y="3610"/>
                  <a:ext cx="123" cy="66"/>
                </a:xfrm>
                <a:custGeom>
                  <a:avLst/>
                  <a:gdLst>
                    <a:gd name="T0" fmla="*/ 119 w 123"/>
                    <a:gd name="T1" fmla="*/ 17 h 66"/>
                    <a:gd name="T2" fmla="*/ 105 w 123"/>
                    <a:gd name="T3" fmla="*/ 14 h 66"/>
                    <a:gd name="T4" fmla="*/ 94 w 123"/>
                    <a:gd name="T5" fmla="*/ 11 h 66"/>
                    <a:gd name="T6" fmla="*/ 73 w 123"/>
                    <a:gd name="T7" fmla="*/ 4 h 66"/>
                    <a:gd name="T8" fmla="*/ 52 w 123"/>
                    <a:gd name="T9" fmla="*/ 0 h 66"/>
                    <a:gd name="T10" fmla="*/ 35 w 123"/>
                    <a:gd name="T11" fmla="*/ 0 h 66"/>
                    <a:gd name="T12" fmla="*/ 21 w 123"/>
                    <a:gd name="T13" fmla="*/ 0 h 66"/>
                    <a:gd name="T14" fmla="*/ 7 w 123"/>
                    <a:gd name="T15" fmla="*/ 4 h 66"/>
                    <a:gd name="T16" fmla="*/ 0 w 123"/>
                    <a:gd name="T17" fmla="*/ 11 h 66"/>
                    <a:gd name="T18" fmla="*/ 0 w 123"/>
                    <a:gd name="T19" fmla="*/ 17 h 66"/>
                    <a:gd name="T20" fmla="*/ 0 w 123"/>
                    <a:gd name="T21" fmla="*/ 28 h 66"/>
                    <a:gd name="T22" fmla="*/ 7 w 123"/>
                    <a:gd name="T23" fmla="*/ 38 h 66"/>
                    <a:gd name="T24" fmla="*/ 18 w 123"/>
                    <a:gd name="T25" fmla="*/ 48 h 66"/>
                    <a:gd name="T26" fmla="*/ 28 w 123"/>
                    <a:gd name="T27" fmla="*/ 59 h 66"/>
                    <a:gd name="T28" fmla="*/ 38 w 123"/>
                    <a:gd name="T29" fmla="*/ 65 h 66"/>
                    <a:gd name="T30" fmla="*/ 49 w 123"/>
                    <a:gd name="T31" fmla="*/ 65 h 66"/>
                    <a:gd name="T32" fmla="*/ 59 w 123"/>
                    <a:gd name="T33" fmla="*/ 59 h 66"/>
                    <a:gd name="T34" fmla="*/ 80 w 123"/>
                    <a:gd name="T35" fmla="*/ 55 h 66"/>
                    <a:gd name="T36" fmla="*/ 98 w 123"/>
                    <a:gd name="T37" fmla="*/ 52 h 66"/>
                    <a:gd name="T38" fmla="*/ 112 w 123"/>
                    <a:gd name="T39" fmla="*/ 48 h 66"/>
                    <a:gd name="T40" fmla="*/ 119 w 123"/>
                    <a:gd name="T41" fmla="*/ 41 h 66"/>
                    <a:gd name="T42" fmla="*/ 122 w 123"/>
                    <a:gd name="T43" fmla="*/ 31 h 66"/>
                    <a:gd name="T44" fmla="*/ 122 w 123"/>
                    <a:gd name="T45" fmla="*/ 24 h 66"/>
                    <a:gd name="T46" fmla="*/ 119 w 123"/>
                    <a:gd name="T47" fmla="*/ 17 h 6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3"/>
                    <a:gd name="T73" fmla="*/ 0 h 66"/>
                    <a:gd name="T74" fmla="*/ 123 w 123"/>
                    <a:gd name="T75" fmla="*/ 66 h 6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3" h="66">
                      <a:moveTo>
                        <a:pt x="119" y="17"/>
                      </a:moveTo>
                      <a:lnTo>
                        <a:pt x="105" y="14"/>
                      </a:lnTo>
                      <a:lnTo>
                        <a:pt x="94" y="11"/>
                      </a:lnTo>
                      <a:lnTo>
                        <a:pt x="73" y="4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1" y="0"/>
                      </a:lnTo>
                      <a:lnTo>
                        <a:pt x="7" y="4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28"/>
                      </a:lnTo>
                      <a:lnTo>
                        <a:pt x="7" y="38"/>
                      </a:lnTo>
                      <a:lnTo>
                        <a:pt x="18" y="48"/>
                      </a:lnTo>
                      <a:lnTo>
                        <a:pt x="28" y="59"/>
                      </a:lnTo>
                      <a:lnTo>
                        <a:pt x="38" y="65"/>
                      </a:lnTo>
                      <a:lnTo>
                        <a:pt x="49" y="65"/>
                      </a:lnTo>
                      <a:lnTo>
                        <a:pt x="59" y="59"/>
                      </a:lnTo>
                      <a:lnTo>
                        <a:pt x="80" y="55"/>
                      </a:lnTo>
                      <a:lnTo>
                        <a:pt x="98" y="52"/>
                      </a:lnTo>
                      <a:lnTo>
                        <a:pt x="112" y="48"/>
                      </a:lnTo>
                      <a:lnTo>
                        <a:pt x="119" y="41"/>
                      </a:lnTo>
                      <a:lnTo>
                        <a:pt x="122" y="31"/>
                      </a:lnTo>
                      <a:lnTo>
                        <a:pt x="122" y="24"/>
                      </a:lnTo>
                      <a:lnTo>
                        <a:pt x="119" y="17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GB" altLang="en-US"/>
                </a:p>
              </p:txBody>
            </p:sp>
          </p:grpSp>
          <p:grpSp>
            <p:nvGrpSpPr>
              <p:cNvPr id="4140" name="Group 149"/>
              <p:cNvGrpSpPr>
                <a:grpSpLocks/>
              </p:cNvGrpSpPr>
              <p:nvPr/>
            </p:nvGrpSpPr>
            <p:grpSpPr bwMode="auto">
              <a:xfrm>
                <a:off x="1691" y="2996"/>
                <a:ext cx="320" cy="282"/>
                <a:chOff x="1660" y="3108"/>
                <a:chExt cx="315" cy="242"/>
              </a:xfrm>
            </p:grpSpPr>
            <p:grpSp>
              <p:nvGrpSpPr>
                <p:cNvPr id="4141" name="Group 150"/>
                <p:cNvGrpSpPr>
                  <a:grpSpLocks/>
                </p:cNvGrpSpPr>
                <p:nvPr/>
              </p:nvGrpSpPr>
              <p:grpSpPr bwMode="auto">
                <a:xfrm>
                  <a:off x="1775" y="3174"/>
                  <a:ext cx="161" cy="97"/>
                  <a:chOff x="1775" y="3174"/>
                  <a:chExt cx="161" cy="97"/>
                </a:xfrm>
              </p:grpSpPr>
              <p:sp>
                <p:nvSpPr>
                  <p:cNvPr id="4142" name="Freeform 151"/>
                  <p:cNvSpPr>
                    <a:spLocks/>
                  </p:cNvSpPr>
                  <p:nvPr/>
                </p:nvSpPr>
                <p:spPr bwMode="auto">
                  <a:xfrm>
                    <a:off x="1775" y="3174"/>
                    <a:ext cx="161" cy="97"/>
                  </a:xfrm>
                  <a:custGeom>
                    <a:avLst/>
                    <a:gdLst>
                      <a:gd name="T0" fmla="*/ 52 w 161"/>
                      <a:gd name="T1" fmla="*/ 0 h 97"/>
                      <a:gd name="T2" fmla="*/ 77 w 161"/>
                      <a:gd name="T3" fmla="*/ 0 h 97"/>
                      <a:gd name="T4" fmla="*/ 101 w 161"/>
                      <a:gd name="T5" fmla="*/ 0 h 97"/>
                      <a:gd name="T6" fmla="*/ 111 w 161"/>
                      <a:gd name="T7" fmla="*/ 0 h 97"/>
                      <a:gd name="T8" fmla="*/ 118 w 161"/>
                      <a:gd name="T9" fmla="*/ 0 h 97"/>
                      <a:gd name="T10" fmla="*/ 125 w 161"/>
                      <a:gd name="T11" fmla="*/ 3 h 97"/>
                      <a:gd name="T12" fmla="*/ 132 w 161"/>
                      <a:gd name="T13" fmla="*/ 3 h 97"/>
                      <a:gd name="T14" fmla="*/ 139 w 161"/>
                      <a:gd name="T15" fmla="*/ 7 h 97"/>
                      <a:gd name="T16" fmla="*/ 146 w 161"/>
                      <a:gd name="T17" fmla="*/ 14 h 97"/>
                      <a:gd name="T18" fmla="*/ 150 w 161"/>
                      <a:gd name="T19" fmla="*/ 20 h 97"/>
                      <a:gd name="T20" fmla="*/ 153 w 161"/>
                      <a:gd name="T21" fmla="*/ 24 h 97"/>
                      <a:gd name="T22" fmla="*/ 157 w 161"/>
                      <a:gd name="T23" fmla="*/ 31 h 97"/>
                      <a:gd name="T24" fmla="*/ 160 w 161"/>
                      <a:gd name="T25" fmla="*/ 34 h 97"/>
                      <a:gd name="T26" fmla="*/ 160 w 161"/>
                      <a:gd name="T27" fmla="*/ 41 h 97"/>
                      <a:gd name="T28" fmla="*/ 160 w 161"/>
                      <a:gd name="T29" fmla="*/ 48 h 97"/>
                      <a:gd name="T30" fmla="*/ 160 w 161"/>
                      <a:gd name="T31" fmla="*/ 55 h 97"/>
                      <a:gd name="T32" fmla="*/ 157 w 161"/>
                      <a:gd name="T33" fmla="*/ 62 h 97"/>
                      <a:gd name="T34" fmla="*/ 157 w 161"/>
                      <a:gd name="T35" fmla="*/ 65 h 97"/>
                      <a:gd name="T36" fmla="*/ 153 w 161"/>
                      <a:gd name="T37" fmla="*/ 72 h 97"/>
                      <a:gd name="T38" fmla="*/ 146 w 161"/>
                      <a:gd name="T39" fmla="*/ 75 h 97"/>
                      <a:gd name="T40" fmla="*/ 136 w 161"/>
                      <a:gd name="T41" fmla="*/ 86 h 97"/>
                      <a:gd name="T42" fmla="*/ 129 w 161"/>
                      <a:gd name="T43" fmla="*/ 86 h 97"/>
                      <a:gd name="T44" fmla="*/ 118 w 161"/>
                      <a:gd name="T45" fmla="*/ 89 h 97"/>
                      <a:gd name="T46" fmla="*/ 108 w 161"/>
                      <a:gd name="T47" fmla="*/ 93 h 97"/>
                      <a:gd name="T48" fmla="*/ 97 w 161"/>
                      <a:gd name="T49" fmla="*/ 93 h 97"/>
                      <a:gd name="T50" fmla="*/ 84 w 161"/>
                      <a:gd name="T51" fmla="*/ 96 h 97"/>
                      <a:gd name="T52" fmla="*/ 66 w 161"/>
                      <a:gd name="T53" fmla="*/ 96 h 97"/>
                      <a:gd name="T54" fmla="*/ 56 w 161"/>
                      <a:gd name="T55" fmla="*/ 96 h 97"/>
                      <a:gd name="T56" fmla="*/ 42 w 161"/>
                      <a:gd name="T57" fmla="*/ 93 h 97"/>
                      <a:gd name="T58" fmla="*/ 28 w 161"/>
                      <a:gd name="T59" fmla="*/ 89 h 97"/>
                      <a:gd name="T60" fmla="*/ 17 w 161"/>
                      <a:gd name="T61" fmla="*/ 89 h 97"/>
                      <a:gd name="T62" fmla="*/ 0 w 161"/>
                      <a:gd name="T63" fmla="*/ 86 h 97"/>
                      <a:gd name="T64" fmla="*/ 52 w 161"/>
                      <a:gd name="T65" fmla="*/ 0 h 9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61"/>
                      <a:gd name="T100" fmla="*/ 0 h 97"/>
                      <a:gd name="T101" fmla="*/ 161 w 161"/>
                      <a:gd name="T102" fmla="*/ 97 h 9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61" h="97">
                        <a:moveTo>
                          <a:pt x="52" y="0"/>
                        </a:moveTo>
                        <a:lnTo>
                          <a:pt x="77" y="0"/>
                        </a:lnTo>
                        <a:lnTo>
                          <a:pt x="101" y="0"/>
                        </a:lnTo>
                        <a:lnTo>
                          <a:pt x="111" y="0"/>
                        </a:lnTo>
                        <a:lnTo>
                          <a:pt x="118" y="0"/>
                        </a:lnTo>
                        <a:lnTo>
                          <a:pt x="125" y="3"/>
                        </a:lnTo>
                        <a:lnTo>
                          <a:pt x="132" y="3"/>
                        </a:lnTo>
                        <a:lnTo>
                          <a:pt x="139" y="7"/>
                        </a:lnTo>
                        <a:lnTo>
                          <a:pt x="146" y="14"/>
                        </a:lnTo>
                        <a:lnTo>
                          <a:pt x="150" y="20"/>
                        </a:lnTo>
                        <a:lnTo>
                          <a:pt x="153" y="24"/>
                        </a:lnTo>
                        <a:lnTo>
                          <a:pt x="157" y="31"/>
                        </a:lnTo>
                        <a:lnTo>
                          <a:pt x="160" y="34"/>
                        </a:lnTo>
                        <a:lnTo>
                          <a:pt x="160" y="41"/>
                        </a:lnTo>
                        <a:lnTo>
                          <a:pt x="160" y="48"/>
                        </a:lnTo>
                        <a:lnTo>
                          <a:pt x="160" y="55"/>
                        </a:lnTo>
                        <a:lnTo>
                          <a:pt x="157" y="62"/>
                        </a:lnTo>
                        <a:lnTo>
                          <a:pt x="157" y="65"/>
                        </a:lnTo>
                        <a:lnTo>
                          <a:pt x="153" y="72"/>
                        </a:lnTo>
                        <a:lnTo>
                          <a:pt x="146" y="75"/>
                        </a:lnTo>
                        <a:lnTo>
                          <a:pt x="136" y="86"/>
                        </a:lnTo>
                        <a:lnTo>
                          <a:pt x="129" y="86"/>
                        </a:lnTo>
                        <a:lnTo>
                          <a:pt x="118" y="89"/>
                        </a:lnTo>
                        <a:lnTo>
                          <a:pt x="108" y="93"/>
                        </a:lnTo>
                        <a:lnTo>
                          <a:pt x="97" y="93"/>
                        </a:lnTo>
                        <a:lnTo>
                          <a:pt x="84" y="96"/>
                        </a:lnTo>
                        <a:lnTo>
                          <a:pt x="66" y="96"/>
                        </a:lnTo>
                        <a:lnTo>
                          <a:pt x="56" y="96"/>
                        </a:lnTo>
                        <a:lnTo>
                          <a:pt x="42" y="93"/>
                        </a:lnTo>
                        <a:lnTo>
                          <a:pt x="28" y="89"/>
                        </a:lnTo>
                        <a:lnTo>
                          <a:pt x="17" y="89"/>
                        </a:lnTo>
                        <a:lnTo>
                          <a:pt x="0" y="86"/>
                        </a:lnTo>
                        <a:lnTo>
                          <a:pt x="52" y="0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43" name="Freeform 152"/>
                  <p:cNvSpPr>
                    <a:spLocks/>
                  </p:cNvSpPr>
                  <p:nvPr/>
                </p:nvSpPr>
                <p:spPr bwMode="auto">
                  <a:xfrm>
                    <a:off x="1775" y="3174"/>
                    <a:ext cx="161" cy="97"/>
                  </a:xfrm>
                  <a:custGeom>
                    <a:avLst/>
                    <a:gdLst>
                      <a:gd name="T0" fmla="*/ 52 w 161"/>
                      <a:gd name="T1" fmla="*/ 0 h 97"/>
                      <a:gd name="T2" fmla="*/ 77 w 161"/>
                      <a:gd name="T3" fmla="*/ 0 h 97"/>
                      <a:gd name="T4" fmla="*/ 101 w 161"/>
                      <a:gd name="T5" fmla="*/ 0 h 97"/>
                      <a:gd name="T6" fmla="*/ 115 w 161"/>
                      <a:gd name="T7" fmla="*/ 0 h 97"/>
                      <a:gd name="T8" fmla="*/ 122 w 161"/>
                      <a:gd name="T9" fmla="*/ 0 h 97"/>
                      <a:gd name="T10" fmla="*/ 125 w 161"/>
                      <a:gd name="T11" fmla="*/ 3 h 97"/>
                      <a:gd name="T12" fmla="*/ 132 w 161"/>
                      <a:gd name="T13" fmla="*/ 3 h 97"/>
                      <a:gd name="T14" fmla="*/ 139 w 161"/>
                      <a:gd name="T15" fmla="*/ 7 h 97"/>
                      <a:gd name="T16" fmla="*/ 146 w 161"/>
                      <a:gd name="T17" fmla="*/ 14 h 97"/>
                      <a:gd name="T18" fmla="*/ 153 w 161"/>
                      <a:gd name="T19" fmla="*/ 20 h 97"/>
                      <a:gd name="T20" fmla="*/ 157 w 161"/>
                      <a:gd name="T21" fmla="*/ 24 h 97"/>
                      <a:gd name="T22" fmla="*/ 157 w 161"/>
                      <a:gd name="T23" fmla="*/ 31 h 97"/>
                      <a:gd name="T24" fmla="*/ 160 w 161"/>
                      <a:gd name="T25" fmla="*/ 38 h 97"/>
                      <a:gd name="T26" fmla="*/ 160 w 161"/>
                      <a:gd name="T27" fmla="*/ 41 h 97"/>
                      <a:gd name="T28" fmla="*/ 160 w 161"/>
                      <a:gd name="T29" fmla="*/ 48 h 97"/>
                      <a:gd name="T30" fmla="*/ 160 w 161"/>
                      <a:gd name="T31" fmla="*/ 55 h 97"/>
                      <a:gd name="T32" fmla="*/ 157 w 161"/>
                      <a:gd name="T33" fmla="*/ 62 h 97"/>
                      <a:gd name="T34" fmla="*/ 157 w 161"/>
                      <a:gd name="T35" fmla="*/ 65 h 97"/>
                      <a:gd name="T36" fmla="*/ 153 w 161"/>
                      <a:gd name="T37" fmla="*/ 72 h 97"/>
                      <a:gd name="T38" fmla="*/ 146 w 161"/>
                      <a:gd name="T39" fmla="*/ 79 h 97"/>
                      <a:gd name="T40" fmla="*/ 136 w 161"/>
                      <a:gd name="T41" fmla="*/ 86 h 97"/>
                      <a:gd name="T42" fmla="*/ 129 w 161"/>
                      <a:gd name="T43" fmla="*/ 86 h 97"/>
                      <a:gd name="T44" fmla="*/ 122 w 161"/>
                      <a:gd name="T45" fmla="*/ 89 h 97"/>
                      <a:gd name="T46" fmla="*/ 108 w 161"/>
                      <a:gd name="T47" fmla="*/ 93 h 97"/>
                      <a:gd name="T48" fmla="*/ 97 w 161"/>
                      <a:gd name="T49" fmla="*/ 96 h 97"/>
                      <a:gd name="T50" fmla="*/ 84 w 161"/>
                      <a:gd name="T51" fmla="*/ 96 h 97"/>
                      <a:gd name="T52" fmla="*/ 70 w 161"/>
                      <a:gd name="T53" fmla="*/ 96 h 97"/>
                      <a:gd name="T54" fmla="*/ 56 w 161"/>
                      <a:gd name="T55" fmla="*/ 96 h 97"/>
                      <a:gd name="T56" fmla="*/ 42 w 161"/>
                      <a:gd name="T57" fmla="*/ 93 h 97"/>
                      <a:gd name="T58" fmla="*/ 28 w 161"/>
                      <a:gd name="T59" fmla="*/ 89 h 97"/>
                      <a:gd name="T60" fmla="*/ 17 w 161"/>
                      <a:gd name="T61" fmla="*/ 89 h 97"/>
                      <a:gd name="T62" fmla="*/ 0 w 161"/>
                      <a:gd name="T63" fmla="*/ 86 h 9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161"/>
                      <a:gd name="T97" fmla="*/ 0 h 97"/>
                      <a:gd name="T98" fmla="*/ 161 w 161"/>
                      <a:gd name="T99" fmla="*/ 97 h 97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161" h="97">
                        <a:moveTo>
                          <a:pt x="52" y="0"/>
                        </a:moveTo>
                        <a:lnTo>
                          <a:pt x="77" y="0"/>
                        </a:lnTo>
                        <a:lnTo>
                          <a:pt x="101" y="0"/>
                        </a:lnTo>
                        <a:lnTo>
                          <a:pt x="115" y="0"/>
                        </a:lnTo>
                        <a:lnTo>
                          <a:pt x="122" y="0"/>
                        </a:lnTo>
                        <a:lnTo>
                          <a:pt x="125" y="3"/>
                        </a:lnTo>
                        <a:lnTo>
                          <a:pt x="132" y="3"/>
                        </a:lnTo>
                        <a:lnTo>
                          <a:pt x="139" y="7"/>
                        </a:lnTo>
                        <a:lnTo>
                          <a:pt x="146" y="14"/>
                        </a:lnTo>
                        <a:lnTo>
                          <a:pt x="153" y="20"/>
                        </a:lnTo>
                        <a:lnTo>
                          <a:pt x="157" y="24"/>
                        </a:lnTo>
                        <a:lnTo>
                          <a:pt x="157" y="31"/>
                        </a:lnTo>
                        <a:lnTo>
                          <a:pt x="160" y="38"/>
                        </a:lnTo>
                        <a:lnTo>
                          <a:pt x="160" y="41"/>
                        </a:lnTo>
                        <a:lnTo>
                          <a:pt x="160" y="48"/>
                        </a:lnTo>
                        <a:lnTo>
                          <a:pt x="160" y="55"/>
                        </a:lnTo>
                        <a:lnTo>
                          <a:pt x="157" y="62"/>
                        </a:lnTo>
                        <a:lnTo>
                          <a:pt x="157" y="65"/>
                        </a:lnTo>
                        <a:lnTo>
                          <a:pt x="153" y="72"/>
                        </a:lnTo>
                        <a:lnTo>
                          <a:pt x="146" y="79"/>
                        </a:lnTo>
                        <a:lnTo>
                          <a:pt x="136" y="86"/>
                        </a:lnTo>
                        <a:lnTo>
                          <a:pt x="129" y="86"/>
                        </a:lnTo>
                        <a:lnTo>
                          <a:pt x="122" y="89"/>
                        </a:lnTo>
                        <a:lnTo>
                          <a:pt x="108" y="93"/>
                        </a:lnTo>
                        <a:lnTo>
                          <a:pt x="97" y="96"/>
                        </a:lnTo>
                        <a:lnTo>
                          <a:pt x="84" y="96"/>
                        </a:lnTo>
                        <a:lnTo>
                          <a:pt x="70" y="96"/>
                        </a:lnTo>
                        <a:lnTo>
                          <a:pt x="56" y="96"/>
                        </a:lnTo>
                        <a:lnTo>
                          <a:pt x="42" y="93"/>
                        </a:lnTo>
                        <a:lnTo>
                          <a:pt x="28" y="89"/>
                        </a:lnTo>
                        <a:lnTo>
                          <a:pt x="17" y="89"/>
                        </a:lnTo>
                        <a:lnTo>
                          <a:pt x="0" y="8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  <p:grpSp>
              <p:nvGrpSpPr>
                <p:cNvPr id="4144" name="Group 153"/>
                <p:cNvGrpSpPr>
                  <a:grpSpLocks/>
                </p:cNvGrpSpPr>
                <p:nvPr/>
              </p:nvGrpSpPr>
              <p:grpSpPr bwMode="auto">
                <a:xfrm>
                  <a:off x="1716" y="3108"/>
                  <a:ext cx="137" cy="103"/>
                  <a:chOff x="1716" y="3108"/>
                  <a:chExt cx="137" cy="103"/>
                </a:xfrm>
              </p:grpSpPr>
              <p:grpSp>
                <p:nvGrpSpPr>
                  <p:cNvPr id="4145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716" y="3108"/>
                    <a:ext cx="116" cy="103"/>
                    <a:chOff x="1716" y="3108"/>
                    <a:chExt cx="116" cy="103"/>
                  </a:xfrm>
                </p:grpSpPr>
                <p:sp>
                  <p:nvSpPr>
                    <p:cNvPr id="4146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1733" y="3115"/>
                      <a:ext cx="36" cy="19"/>
                    </a:xfrm>
                    <a:custGeom>
                      <a:avLst/>
                      <a:gdLst>
                        <a:gd name="T0" fmla="*/ 0 w 36"/>
                        <a:gd name="T1" fmla="*/ 18 h 19"/>
                        <a:gd name="T2" fmla="*/ 7 w 36"/>
                        <a:gd name="T3" fmla="*/ 11 h 19"/>
                        <a:gd name="T4" fmla="*/ 14 w 36"/>
                        <a:gd name="T5" fmla="*/ 4 h 19"/>
                        <a:gd name="T6" fmla="*/ 17 w 36"/>
                        <a:gd name="T7" fmla="*/ 0 h 19"/>
                        <a:gd name="T8" fmla="*/ 21 w 36"/>
                        <a:gd name="T9" fmla="*/ 0 h 19"/>
                        <a:gd name="T10" fmla="*/ 31 w 36"/>
                        <a:gd name="T11" fmla="*/ 0 h 19"/>
                        <a:gd name="T12" fmla="*/ 35 w 36"/>
                        <a:gd name="T13" fmla="*/ 0 h 1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19"/>
                        <a:gd name="T23" fmla="*/ 36 w 36"/>
                        <a:gd name="T24" fmla="*/ 19 h 1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19">
                          <a:moveTo>
                            <a:pt x="0" y="18"/>
                          </a:moveTo>
                          <a:lnTo>
                            <a:pt x="7" y="11"/>
                          </a:lnTo>
                          <a:lnTo>
                            <a:pt x="14" y="4"/>
                          </a:lnTo>
                          <a:lnTo>
                            <a:pt x="17" y="0"/>
                          </a:lnTo>
                          <a:lnTo>
                            <a:pt x="21" y="0"/>
                          </a:lnTo>
                          <a:lnTo>
                            <a:pt x="31" y="0"/>
                          </a:lnTo>
                          <a:lnTo>
                            <a:pt x="35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GB" altLang="en-US"/>
                    </a:p>
                  </p:txBody>
                </p:sp>
                <p:sp>
                  <p:nvSpPr>
                    <p:cNvPr id="4147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1806" y="3108"/>
                      <a:ext cx="26" cy="17"/>
                    </a:xfrm>
                    <a:custGeom>
                      <a:avLst/>
                      <a:gdLst>
                        <a:gd name="T0" fmla="*/ 0 w 26"/>
                        <a:gd name="T1" fmla="*/ 0 h 17"/>
                        <a:gd name="T2" fmla="*/ 4 w 26"/>
                        <a:gd name="T3" fmla="*/ 0 h 17"/>
                        <a:gd name="T4" fmla="*/ 7 w 26"/>
                        <a:gd name="T5" fmla="*/ 0 h 17"/>
                        <a:gd name="T6" fmla="*/ 14 w 26"/>
                        <a:gd name="T7" fmla="*/ 5 h 17"/>
                        <a:gd name="T8" fmla="*/ 21 w 26"/>
                        <a:gd name="T9" fmla="*/ 10 h 17"/>
                        <a:gd name="T10" fmla="*/ 25 w 26"/>
                        <a:gd name="T11" fmla="*/ 16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"/>
                        <a:gd name="T19" fmla="*/ 0 h 17"/>
                        <a:gd name="T20" fmla="*/ 26 w 26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" h="17">
                          <a:moveTo>
                            <a:pt x="0" y="0"/>
                          </a:move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4" y="5"/>
                          </a:lnTo>
                          <a:lnTo>
                            <a:pt x="21" y="10"/>
                          </a:lnTo>
                          <a:lnTo>
                            <a:pt x="25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GB" altLang="en-US"/>
                    </a:p>
                  </p:txBody>
                </p:sp>
                <p:sp>
                  <p:nvSpPr>
                    <p:cNvPr id="4148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6" y="3191"/>
                      <a:ext cx="2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4149" name="Line 1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9" y="3194"/>
                      <a:ext cx="24" cy="1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4150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1754" y="3146"/>
                    <a:ext cx="99" cy="30"/>
                    <a:chOff x="1754" y="3146"/>
                    <a:chExt cx="99" cy="30"/>
                  </a:xfrm>
                </p:grpSpPr>
                <p:sp>
                  <p:nvSpPr>
                    <p:cNvPr id="4151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1754" y="3150"/>
                      <a:ext cx="39" cy="18"/>
                    </a:xfrm>
                    <a:custGeom>
                      <a:avLst/>
                      <a:gdLst>
                        <a:gd name="T0" fmla="*/ 38 w 39"/>
                        <a:gd name="T1" fmla="*/ 0 h 18"/>
                        <a:gd name="T2" fmla="*/ 31 w 39"/>
                        <a:gd name="T3" fmla="*/ 3 h 18"/>
                        <a:gd name="T4" fmla="*/ 21 w 39"/>
                        <a:gd name="T5" fmla="*/ 10 h 18"/>
                        <a:gd name="T6" fmla="*/ 14 w 39"/>
                        <a:gd name="T7" fmla="*/ 13 h 18"/>
                        <a:gd name="T8" fmla="*/ 3 w 39"/>
                        <a:gd name="T9" fmla="*/ 13 h 18"/>
                        <a:gd name="T10" fmla="*/ 0 w 39"/>
                        <a:gd name="T11" fmla="*/ 17 h 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"/>
                        <a:gd name="T19" fmla="*/ 0 h 18"/>
                        <a:gd name="T20" fmla="*/ 39 w 39"/>
                        <a:gd name="T21" fmla="*/ 18 h 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" h="18">
                          <a:moveTo>
                            <a:pt x="38" y="0"/>
                          </a:moveTo>
                          <a:lnTo>
                            <a:pt x="31" y="3"/>
                          </a:lnTo>
                          <a:lnTo>
                            <a:pt x="21" y="10"/>
                          </a:lnTo>
                          <a:lnTo>
                            <a:pt x="14" y="13"/>
                          </a:lnTo>
                          <a:lnTo>
                            <a:pt x="3" y="13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GB" altLang="en-US"/>
                    </a:p>
                  </p:txBody>
                </p:sp>
                <p:sp>
                  <p:nvSpPr>
                    <p:cNvPr id="4152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1817" y="3146"/>
                      <a:ext cx="36" cy="17"/>
                    </a:xfrm>
                    <a:custGeom>
                      <a:avLst/>
                      <a:gdLst>
                        <a:gd name="T0" fmla="*/ 0 w 36"/>
                        <a:gd name="T1" fmla="*/ 0 h 17"/>
                        <a:gd name="T2" fmla="*/ 3 w 36"/>
                        <a:gd name="T3" fmla="*/ 0 h 17"/>
                        <a:gd name="T4" fmla="*/ 10 w 36"/>
                        <a:gd name="T5" fmla="*/ 5 h 17"/>
                        <a:gd name="T6" fmla="*/ 17 w 36"/>
                        <a:gd name="T7" fmla="*/ 10 h 17"/>
                        <a:gd name="T8" fmla="*/ 21 w 36"/>
                        <a:gd name="T9" fmla="*/ 16 h 17"/>
                        <a:gd name="T10" fmla="*/ 28 w 36"/>
                        <a:gd name="T11" fmla="*/ 16 h 17"/>
                        <a:gd name="T12" fmla="*/ 31 w 36"/>
                        <a:gd name="T13" fmla="*/ 16 h 17"/>
                        <a:gd name="T14" fmla="*/ 35 w 36"/>
                        <a:gd name="T15" fmla="*/ 16 h 1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6"/>
                        <a:gd name="T25" fmla="*/ 0 h 17"/>
                        <a:gd name="T26" fmla="*/ 36 w 36"/>
                        <a:gd name="T27" fmla="*/ 17 h 1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6" h="17">
                          <a:moveTo>
                            <a:pt x="0" y="0"/>
                          </a:moveTo>
                          <a:lnTo>
                            <a:pt x="3" y="0"/>
                          </a:lnTo>
                          <a:lnTo>
                            <a:pt x="10" y="5"/>
                          </a:lnTo>
                          <a:lnTo>
                            <a:pt x="17" y="10"/>
                          </a:lnTo>
                          <a:lnTo>
                            <a:pt x="21" y="16"/>
                          </a:lnTo>
                          <a:lnTo>
                            <a:pt x="28" y="16"/>
                          </a:lnTo>
                          <a:lnTo>
                            <a:pt x="31" y="16"/>
                          </a:lnTo>
                          <a:lnTo>
                            <a:pt x="35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GB" altLang="en-US"/>
                    </a:p>
                  </p:txBody>
                </p:sp>
                <p:grpSp>
                  <p:nvGrpSpPr>
                    <p:cNvPr id="4153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68" y="3146"/>
                      <a:ext cx="75" cy="30"/>
                      <a:chOff x="1768" y="3146"/>
                      <a:chExt cx="75" cy="30"/>
                    </a:xfrm>
                  </p:grpSpPr>
                  <p:sp>
                    <p:nvSpPr>
                      <p:cNvPr id="4154" name="Freeform 1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68" y="3150"/>
                        <a:ext cx="25" cy="25"/>
                      </a:xfrm>
                      <a:custGeom>
                        <a:avLst/>
                        <a:gdLst>
                          <a:gd name="T0" fmla="*/ 24 w 25"/>
                          <a:gd name="T1" fmla="*/ 0 h 25"/>
                          <a:gd name="T2" fmla="*/ 24 w 25"/>
                          <a:gd name="T3" fmla="*/ 3 h 25"/>
                          <a:gd name="T4" fmla="*/ 24 w 25"/>
                          <a:gd name="T5" fmla="*/ 10 h 25"/>
                          <a:gd name="T6" fmla="*/ 24 w 25"/>
                          <a:gd name="T7" fmla="*/ 17 h 25"/>
                          <a:gd name="T8" fmla="*/ 24 w 25"/>
                          <a:gd name="T9" fmla="*/ 20 h 25"/>
                          <a:gd name="T10" fmla="*/ 21 w 25"/>
                          <a:gd name="T11" fmla="*/ 24 h 25"/>
                          <a:gd name="T12" fmla="*/ 17 w 25"/>
                          <a:gd name="T13" fmla="*/ 24 h 25"/>
                          <a:gd name="T14" fmla="*/ 14 w 25"/>
                          <a:gd name="T15" fmla="*/ 24 h 25"/>
                          <a:gd name="T16" fmla="*/ 7 w 25"/>
                          <a:gd name="T17" fmla="*/ 24 h 25"/>
                          <a:gd name="T18" fmla="*/ 0 w 25"/>
                          <a:gd name="T19" fmla="*/ 24 h 25"/>
                          <a:gd name="T20" fmla="*/ 0 w 25"/>
                          <a:gd name="T21" fmla="*/ 20 h 25"/>
                          <a:gd name="T22" fmla="*/ 0 w 25"/>
                          <a:gd name="T23" fmla="*/ 17 h 25"/>
                          <a:gd name="T24" fmla="*/ 0 w 25"/>
                          <a:gd name="T25" fmla="*/ 13 h 25"/>
                          <a:gd name="T26" fmla="*/ 7 w 25"/>
                          <a:gd name="T27" fmla="*/ 10 h 25"/>
                          <a:gd name="T28" fmla="*/ 10 w 25"/>
                          <a:gd name="T29" fmla="*/ 7 h 25"/>
                          <a:gd name="T30" fmla="*/ 17 w 25"/>
                          <a:gd name="T31" fmla="*/ 3 h 25"/>
                          <a:gd name="T32" fmla="*/ 24 w 25"/>
                          <a:gd name="T33" fmla="*/ 0 h 2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25"/>
                          <a:gd name="T52" fmla="*/ 0 h 25"/>
                          <a:gd name="T53" fmla="*/ 25 w 25"/>
                          <a:gd name="T54" fmla="*/ 25 h 25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25" h="25">
                            <a:moveTo>
                              <a:pt x="24" y="0"/>
                            </a:moveTo>
                            <a:lnTo>
                              <a:pt x="24" y="3"/>
                            </a:lnTo>
                            <a:lnTo>
                              <a:pt x="24" y="10"/>
                            </a:lnTo>
                            <a:lnTo>
                              <a:pt x="24" y="17"/>
                            </a:lnTo>
                            <a:lnTo>
                              <a:pt x="24" y="20"/>
                            </a:lnTo>
                            <a:lnTo>
                              <a:pt x="21" y="24"/>
                            </a:lnTo>
                            <a:lnTo>
                              <a:pt x="17" y="24"/>
                            </a:lnTo>
                            <a:lnTo>
                              <a:pt x="14" y="24"/>
                            </a:lnTo>
                            <a:lnTo>
                              <a:pt x="7" y="24"/>
                            </a:lnTo>
                            <a:lnTo>
                              <a:pt x="0" y="24"/>
                            </a:lnTo>
                            <a:lnTo>
                              <a:pt x="0" y="20"/>
                            </a:lnTo>
                            <a:lnTo>
                              <a:pt x="0" y="17"/>
                            </a:lnTo>
                            <a:lnTo>
                              <a:pt x="0" y="13"/>
                            </a:lnTo>
                            <a:lnTo>
                              <a:pt x="7" y="10"/>
                            </a:lnTo>
                            <a:lnTo>
                              <a:pt x="10" y="7"/>
                            </a:lnTo>
                            <a:lnTo>
                              <a:pt x="17" y="3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en-GB" altLang="en-US"/>
                      </a:p>
                    </p:txBody>
                  </p:sp>
                  <p:sp>
                    <p:nvSpPr>
                      <p:cNvPr id="4155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7" y="3146"/>
                        <a:ext cx="25" cy="22"/>
                      </a:xfrm>
                      <a:custGeom>
                        <a:avLst/>
                        <a:gdLst>
                          <a:gd name="T0" fmla="*/ 0 w 25"/>
                          <a:gd name="T1" fmla="*/ 0 h 22"/>
                          <a:gd name="T2" fmla="*/ 0 w 25"/>
                          <a:gd name="T3" fmla="*/ 0 h 22"/>
                          <a:gd name="T4" fmla="*/ 0 w 25"/>
                          <a:gd name="T5" fmla="*/ 4 h 22"/>
                          <a:gd name="T6" fmla="*/ 0 w 25"/>
                          <a:gd name="T7" fmla="*/ 11 h 22"/>
                          <a:gd name="T8" fmla="*/ 0 w 25"/>
                          <a:gd name="T9" fmla="*/ 14 h 22"/>
                          <a:gd name="T10" fmla="*/ 0 w 25"/>
                          <a:gd name="T11" fmla="*/ 17 h 22"/>
                          <a:gd name="T12" fmla="*/ 3 w 25"/>
                          <a:gd name="T13" fmla="*/ 21 h 22"/>
                          <a:gd name="T14" fmla="*/ 7 w 25"/>
                          <a:gd name="T15" fmla="*/ 21 h 22"/>
                          <a:gd name="T16" fmla="*/ 14 w 25"/>
                          <a:gd name="T17" fmla="*/ 21 h 22"/>
                          <a:gd name="T18" fmla="*/ 21 w 25"/>
                          <a:gd name="T19" fmla="*/ 21 h 22"/>
                          <a:gd name="T20" fmla="*/ 21 w 25"/>
                          <a:gd name="T21" fmla="*/ 17 h 22"/>
                          <a:gd name="T22" fmla="*/ 21 w 25"/>
                          <a:gd name="T23" fmla="*/ 14 h 22"/>
                          <a:gd name="T24" fmla="*/ 24 w 25"/>
                          <a:gd name="T25" fmla="*/ 11 h 22"/>
                          <a:gd name="T26" fmla="*/ 21 w 25"/>
                          <a:gd name="T27" fmla="*/ 11 h 22"/>
                          <a:gd name="T28" fmla="*/ 17 w 25"/>
                          <a:gd name="T29" fmla="*/ 7 h 22"/>
                          <a:gd name="T30" fmla="*/ 10 w 25"/>
                          <a:gd name="T31" fmla="*/ 4 h 22"/>
                          <a:gd name="T32" fmla="*/ 7 w 25"/>
                          <a:gd name="T33" fmla="*/ 4 h 22"/>
                          <a:gd name="T34" fmla="*/ 0 w 25"/>
                          <a:gd name="T35" fmla="*/ 0 h 22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25"/>
                          <a:gd name="T55" fmla="*/ 0 h 22"/>
                          <a:gd name="T56" fmla="*/ 25 w 25"/>
                          <a:gd name="T57" fmla="*/ 22 h 22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25" h="2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0" y="11"/>
                            </a:lnTo>
                            <a:lnTo>
                              <a:pt x="0" y="14"/>
                            </a:lnTo>
                            <a:lnTo>
                              <a:pt x="0" y="17"/>
                            </a:lnTo>
                            <a:lnTo>
                              <a:pt x="3" y="21"/>
                            </a:lnTo>
                            <a:lnTo>
                              <a:pt x="7" y="21"/>
                            </a:lnTo>
                            <a:lnTo>
                              <a:pt x="14" y="21"/>
                            </a:lnTo>
                            <a:lnTo>
                              <a:pt x="21" y="21"/>
                            </a:lnTo>
                            <a:lnTo>
                              <a:pt x="21" y="17"/>
                            </a:lnTo>
                            <a:lnTo>
                              <a:pt x="21" y="14"/>
                            </a:lnTo>
                            <a:lnTo>
                              <a:pt x="24" y="11"/>
                            </a:lnTo>
                            <a:lnTo>
                              <a:pt x="21" y="11"/>
                            </a:lnTo>
                            <a:lnTo>
                              <a:pt x="17" y="7"/>
                            </a:lnTo>
                            <a:lnTo>
                              <a:pt x="10" y="4"/>
                            </a:lnTo>
                            <a:lnTo>
                              <a:pt x="7" y="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endParaRPr lang="en-GB" altLang="en-US"/>
                      </a:p>
                    </p:txBody>
                  </p:sp>
                  <p:grpSp>
                    <p:nvGrpSpPr>
                      <p:cNvPr id="4156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8" y="3160"/>
                        <a:ext cx="16" cy="16"/>
                        <a:chOff x="1778" y="3160"/>
                        <a:chExt cx="16" cy="16"/>
                      </a:xfrm>
                    </p:grpSpPr>
                    <p:sp>
                      <p:nvSpPr>
                        <p:cNvPr id="4157" name="Oval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9" y="3161"/>
                          <a:ext cx="8" cy="9"/>
                        </a:xfrm>
                        <a:prstGeom prst="ellipse">
                          <a:avLst/>
                        </a:prstGeom>
                        <a:solidFill>
                          <a:srgbClr val="8080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endParaRPr lang="en-GB" altLang="en-US"/>
                        </a:p>
                      </p:txBody>
                    </p:sp>
                    <p:sp>
                      <p:nvSpPr>
                        <p:cNvPr id="4158" name="Oval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8" y="3160"/>
                          <a:ext cx="16" cy="1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endParaRPr lang="en-GB" altLang="en-US"/>
                        </a:p>
                      </p:txBody>
                    </p:sp>
                  </p:grpSp>
                  <p:grpSp>
                    <p:nvGrpSpPr>
                      <p:cNvPr id="4159" name="Group 1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24" y="3154"/>
                        <a:ext cx="19" cy="19"/>
                        <a:chOff x="1824" y="3154"/>
                        <a:chExt cx="19" cy="19"/>
                      </a:xfrm>
                    </p:grpSpPr>
                    <p:sp>
                      <p:nvSpPr>
                        <p:cNvPr id="4160" name="Oval 1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24" y="3154"/>
                          <a:ext cx="10" cy="12"/>
                        </a:xfrm>
                        <a:prstGeom prst="ellipse">
                          <a:avLst/>
                        </a:prstGeom>
                        <a:solidFill>
                          <a:srgbClr val="8080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endParaRPr lang="en-GB" altLang="en-US"/>
                        </a:p>
                      </p:txBody>
                    </p:sp>
                    <p:sp>
                      <p:nvSpPr>
                        <p:cNvPr id="4161" name="Oval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27" y="3157"/>
                          <a:ext cx="16" cy="16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endParaRPr lang="en-GB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4162" name="Group 171"/>
                <p:cNvGrpSpPr>
                  <a:grpSpLocks/>
                </p:cNvGrpSpPr>
                <p:nvPr/>
              </p:nvGrpSpPr>
              <p:grpSpPr bwMode="auto">
                <a:xfrm>
                  <a:off x="1726" y="3270"/>
                  <a:ext cx="151" cy="80"/>
                  <a:chOff x="1726" y="3270"/>
                  <a:chExt cx="151" cy="80"/>
                </a:xfrm>
              </p:grpSpPr>
              <p:sp>
                <p:nvSpPr>
                  <p:cNvPr id="4163" name="Freeform 172"/>
                  <p:cNvSpPr>
                    <a:spLocks/>
                  </p:cNvSpPr>
                  <p:nvPr/>
                </p:nvSpPr>
                <p:spPr bwMode="auto">
                  <a:xfrm>
                    <a:off x="1747" y="3311"/>
                    <a:ext cx="32" cy="29"/>
                  </a:xfrm>
                  <a:custGeom>
                    <a:avLst/>
                    <a:gdLst>
                      <a:gd name="T0" fmla="*/ 7 w 32"/>
                      <a:gd name="T1" fmla="*/ 0 h 29"/>
                      <a:gd name="T2" fmla="*/ 3 w 32"/>
                      <a:gd name="T3" fmla="*/ 4 h 29"/>
                      <a:gd name="T4" fmla="*/ 0 w 32"/>
                      <a:gd name="T5" fmla="*/ 11 h 29"/>
                      <a:gd name="T6" fmla="*/ 0 w 32"/>
                      <a:gd name="T7" fmla="*/ 14 h 29"/>
                      <a:gd name="T8" fmla="*/ 0 w 32"/>
                      <a:gd name="T9" fmla="*/ 21 h 29"/>
                      <a:gd name="T10" fmla="*/ 3 w 32"/>
                      <a:gd name="T11" fmla="*/ 21 h 29"/>
                      <a:gd name="T12" fmla="*/ 3 w 32"/>
                      <a:gd name="T13" fmla="*/ 24 h 29"/>
                      <a:gd name="T14" fmla="*/ 7 w 32"/>
                      <a:gd name="T15" fmla="*/ 28 h 29"/>
                      <a:gd name="T16" fmla="*/ 10 w 32"/>
                      <a:gd name="T17" fmla="*/ 28 h 29"/>
                      <a:gd name="T18" fmla="*/ 14 w 32"/>
                      <a:gd name="T19" fmla="*/ 28 h 29"/>
                      <a:gd name="T20" fmla="*/ 17 w 32"/>
                      <a:gd name="T21" fmla="*/ 28 h 29"/>
                      <a:gd name="T22" fmla="*/ 24 w 32"/>
                      <a:gd name="T23" fmla="*/ 24 h 29"/>
                      <a:gd name="T24" fmla="*/ 28 w 32"/>
                      <a:gd name="T25" fmla="*/ 21 h 29"/>
                      <a:gd name="T26" fmla="*/ 31 w 32"/>
                      <a:gd name="T27" fmla="*/ 17 h 29"/>
                      <a:gd name="T28" fmla="*/ 24 w 32"/>
                      <a:gd name="T29" fmla="*/ 14 h 29"/>
                      <a:gd name="T30" fmla="*/ 17 w 32"/>
                      <a:gd name="T31" fmla="*/ 7 h 29"/>
                      <a:gd name="T32" fmla="*/ 10 w 32"/>
                      <a:gd name="T33" fmla="*/ 4 h 29"/>
                      <a:gd name="T34" fmla="*/ 7 w 32"/>
                      <a:gd name="T35" fmla="*/ 0 h 2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2"/>
                      <a:gd name="T55" fmla="*/ 0 h 29"/>
                      <a:gd name="T56" fmla="*/ 32 w 32"/>
                      <a:gd name="T57" fmla="*/ 29 h 2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2" h="29">
                        <a:moveTo>
                          <a:pt x="7" y="0"/>
                        </a:moveTo>
                        <a:lnTo>
                          <a:pt x="3" y="4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3" y="21"/>
                        </a:lnTo>
                        <a:lnTo>
                          <a:pt x="3" y="24"/>
                        </a:lnTo>
                        <a:lnTo>
                          <a:pt x="7" y="28"/>
                        </a:lnTo>
                        <a:lnTo>
                          <a:pt x="10" y="28"/>
                        </a:lnTo>
                        <a:lnTo>
                          <a:pt x="14" y="28"/>
                        </a:lnTo>
                        <a:lnTo>
                          <a:pt x="17" y="28"/>
                        </a:lnTo>
                        <a:lnTo>
                          <a:pt x="24" y="24"/>
                        </a:lnTo>
                        <a:lnTo>
                          <a:pt x="28" y="21"/>
                        </a:lnTo>
                        <a:lnTo>
                          <a:pt x="31" y="17"/>
                        </a:lnTo>
                        <a:lnTo>
                          <a:pt x="24" y="14"/>
                        </a:lnTo>
                        <a:lnTo>
                          <a:pt x="17" y="7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FF4040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64" name="Freeform 173"/>
                  <p:cNvSpPr>
                    <a:spLocks/>
                  </p:cNvSpPr>
                  <p:nvPr/>
                </p:nvSpPr>
                <p:spPr bwMode="auto">
                  <a:xfrm>
                    <a:off x="1726" y="3270"/>
                    <a:ext cx="151" cy="80"/>
                  </a:xfrm>
                  <a:custGeom>
                    <a:avLst/>
                    <a:gdLst>
                      <a:gd name="T0" fmla="*/ 0 w 151"/>
                      <a:gd name="T1" fmla="*/ 14 h 80"/>
                      <a:gd name="T2" fmla="*/ 7 w 151"/>
                      <a:gd name="T3" fmla="*/ 24 h 80"/>
                      <a:gd name="T4" fmla="*/ 14 w 151"/>
                      <a:gd name="T5" fmla="*/ 31 h 80"/>
                      <a:gd name="T6" fmla="*/ 31 w 151"/>
                      <a:gd name="T7" fmla="*/ 45 h 80"/>
                      <a:gd name="T8" fmla="*/ 49 w 151"/>
                      <a:gd name="T9" fmla="*/ 58 h 80"/>
                      <a:gd name="T10" fmla="*/ 63 w 151"/>
                      <a:gd name="T11" fmla="*/ 65 h 80"/>
                      <a:gd name="T12" fmla="*/ 73 w 151"/>
                      <a:gd name="T13" fmla="*/ 72 h 80"/>
                      <a:gd name="T14" fmla="*/ 84 w 151"/>
                      <a:gd name="T15" fmla="*/ 76 h 80"/>
                      <a:gd name="T16" fmla="*/ 101 w 151"/>
                      <a:gd name="T17" fmla="*/ 79 h 80"/>
                      <a:gd name="T18" fmla="*/ 108 w 151"/>
                      <a:gd name="T19" fmla="*/ 79 h 80"/>
                      <a:gd name="T20" fmla="*/ 119 w 151"/>
                      <a:gd name="T21" fmla="*/ 76 h 80"/>
                      <a:gd name="T22" fmla="*/ 129 w 151"/>
                      <a:gd name="T23" fmla="*/ 65 h 80"/>
                      <a:gd name="T24" fmla="*/ 140 w 151"/>
                      <a:gd name="T25" fmla="*/ 52 h 80"/>
                      <a:gd name="T26" fmla="*/ 143 w 151"/>
                      <a:gd name="T27" fmla="*/ 38 h 80"/>
                      <a:gd name="T28" fmla="*/ 146 w 151"/>
                      <a:gd name="T29" fmla="*/ 27 h 80"/>
                      <a:gd name="T30" fmla="*/ 150 w 151"/>
                      <a:gd name="T31" fmla="*/ 17 h 80"/>
                      <a:gd name="T32" fmla="*/ 150 w 151"/>
                      <a:gd name="T33" fmla="*/ 7 h 80"/>
                      <a:gd name="T34" fmla="*/ 150 w 151"/>
                      <a:gd name="T35" fmla="*/ 0 h 8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51"/>
                      <a:gd name="T55" fmla="*/ 0 h 80"/>
                      <a:gd name="T56" fmla="*/ 151 w 151"/>
                      <a:gd name="T57" fmla="*/ 80 h 8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51" h="80">
                        <a:moveTo>
                          <a:pt x="0" y="14"/>
                        </a:moveTo>
                        <a:lnTo>
                          <a:pt x="7" y="24"/>
                        </a:lnTo>
                        <a:lnTo>
                          <a:pt x="14" y="31"/>
                        </a:lnTo>
                        <a:lnTo>
                          <a:pt x="31" y="45"/>
                        </a:lnTo>
                        <a:lnTo>
                          <a:pt x="49" y="58"/>
                        </a:lnTo>
                        <a:lnTo>
                          <a:pt x="63" y="65"/>
                        </a:lnTo>
                        <a:lnTo>
                          <a:pt x="73" y="72"/>
                        </a:lnTo>
                        <a:lnTo>
                          <a:pt x="84" y="76"/>
                        </a:lnTo>
                        <a:lnTo>
                          <a:pt x="101" y="79"/>
                        </a:lnTo>
                        <a:lnTo>
                          <a:pt x="108" y="79"/>
                        </a:lnTo>
                        <a:lnTo>
                          <a:pt x="119" y="76"/>
                        </a:lnTo>
                        <a:lnTo>
                          <a:pt x="129" y="65"/>
                        </a:lnTo>
                        <a:lnTo>
                          <a:pt x="140" y="52"/>
                        </a:lnTo>
                        <a:lnTo>
                          <a:pt x="143" y="38"/>
                        </a:lnTo>
                        <a:lnTo>
                          <a:pt x="146" y="27"/>
                        </a:lnTo>
                        <a:lnTo>
                          <a:pt x="150" y="17"/>
                        </a:lnTo>
                        <a:lnTo>
                          <a:pt x="150" y="7"/>
                        </a:lnTo>
                        <a:lnTo>
                          <a:pt x="150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  <p:grpSp>
              <p:nvGrpSpPr>
                <p:cNvPr id="4165" name="Group 174"/>
                <p:cNvGrpSpPr>
                  <a:grpSpLocks/>
                </p:cNvGrpSpPr>
                <p:nvPr/>
              </p:nvGrpSpPr>
              <p:grpSpPr bwMode="auto">
                <a:xfrm>
                  <a:off x="1660" y="3256"/>
                  <a:ext cx="315" cy="87"/>
                  <a:chOff x="1660" y="3256"/>
                  <a:chExt cx="315" cy="87"/>
                </a:xfrm>
              </p:grpSpPr>
              <p:sp>
                <p:nvSpPr>
                  <p:cNvPr id="4166" name="Freeform 175"/>
                  <p:cNvSpPr>
                    <a:spLocks/>
                  </p:cNvSpPr>
                  <p:nvPr/>
                </p:nvSpPr>
                <p:spPr bwMode="auto">
                  <a:xfrm>
                    <a:off x="1660" y="3256"/>
                    <a:ext cx="119" cy="22"/>
                  </a:xfrm>
                  <a:custGeom>
                    <a:avLst/>
                    <a:gdLst>
                      <a:gd name="T0" fmla="*/ 0 w 119"/>
                      <a:gd name="T1" fmla="*/ 21 h 22"/>
                      <a:gd name="T2" fmla="*/ 38 w 119"/>
                      <a:gd name="T3" fmla="*/ 11 h 22"/>
                      <a:gd name="T4" fmla="*/ 66 w 119"/>
                      <a:gd name="T5" fmla="*/ 7 h 22"/>
                      <a:gd name="T6" fmla="*/ 108 w 119"/>
                      <a:gd name="T7" fmla="*/ 0 h 22"/>
                      <a:gd name="T8" fmla="*/ 118 w 119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22"/>
                      <a:gd name="T17" fmla="*/ 119 w 119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22">
                        <a:moveTo>
                          <a:pt x="0" y="21"/>
                        </a:moveTo>
                        <a:lnTo>
                          <a:pt x="38" y="11"/>
                        </a:lnTo>
                        <a:lnTo>
                          <a:pt x="66" y="7"/>
                        </a:lnTo>
                        <a:lnTo>
                          <a:pt x="108" y="0"/>
                        </a:lnTo>
                        <a:lnTo>
                          <a:pt x="118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804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67" name="Freeform 176"/>
                  <p:cNvSpPr>
                    <a:spLocks/>
                  </p:cNvSpPr>
                  <p:nvPr/>
                </p:nvSpPr>
                <p:spPr bwMode="auto">
                  <a:xfrm>
                    <a:off x="1691" y="3260"/>
                    <a:ext cx="95" cy="45"/>
                  </a:xfrm>
                  <a:custGeom>
                    <a:avLst/>
                    <a:gdLst>
                      <a:gd name="T0" fmla="*/ 0 w 95"/>
                      <a:gd name="T1" fmla="*/ 44 h 45"/>
                      <a:gd name="T2" fmla="*/ 35 w 95"/>
                      <a:gd name="T3" fmla="*/ 31 h 45"/>
                      <a:gd name="T4" fmla="*/ 70 w 95"/>
                      <a:gd name="T5" fmla="*/ 13 h 45"/>
                      <a:gd name="T6" fmla="*/ 94 w 95"/>
                      <a:gd name="T7" fmla="*/ 0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5"/>
                      <a:gd name="T13" fmla="*/ 0 h 45"/>
                      <a:gd name="T14" fmla="*/ 95 w 95"/>
                      <a:gd name="T15" fmla="*/ 45 h 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5" h="45">
                        <a:moveTo>
                          <a:pt x="0" y="44"/>
                        </a:moveTo>
                        <a:lnTo>
                          <a:pt x="35" y="31"/>
                        </a:lnTo>
                        <a:lnTo>
                          <a:pt x="70" y="13"/>
                        </a:lnTo>
                        <a:lnTo>
                          <a:pt x="94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804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68" name="Freeform 177"/>
                  <p:cNvSpPr>
                    <a:spLocks/>
                  </p:cNvSpPr>
                  <p:nvPr/>
                </p:nvSpPr>
                <p:spPr bwMode="auto">
                  <a:xfrm>
                    <a:off x="1723" y="3267"/>
                    <a:ext cx="77" cy="76"/>
                  </a:xfrm>
                  <a:custGeom>
                    <a:avLst/>
                    <a:gdLst>
                      <a:gd name="T0" fmla="*/ 0 w 77"/>
                      <a:gd name="T1" fmla="*/ 75 h 76"/>
                      <a:gd name="T2" fmla="*/ 31 w 77"/>
                      <a:gd name="T3" fmla="*/ 41 h 76"/>
                      <a:gd name="T4" fmla="*/ 59 w 77"/>
                      <a:gd name="T5" fmla="*/ 13 h 76"/>
                      <a:gd name="T6" fmla="*/ 76 w 77"/>
                      <a:gd name="T7" fmla="*/ 0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7"/>
                      <a:gd name="T13" fmla="*/ 0 h 76"/>
                      <a:gd name="T14" fmla="*/ 77 w 77"/>
                      <a:gd name="T15" fmla="*/ 76 h 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7" h="76">
                        <a:moveTo>
                          <a:pt x="0" y="75"/>
                        </a:moveTo>
                        <a:lnTo>
                          <a:pt x="31" y="41"/>
                        </a:lnTo>
                        <a:lnTo>
                          <a:pt x="59" y="13"/>
                        </a:lnTo>
                        <a:lnTo>
                          <a:pt x="76" y="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804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69" name="Freeform 178"/>
                  <p:cNvSpPr>
                    <a:spLocks/>
                  </p:cNvSpPr>
                  <p:nvPr/>
                </p:nvSpPr>
                <p:spPr bwMode="auto">
                  <a:xfrm>
                    <a:off x="1869" y="3270"/>
                    <a:ext cx="85" cy="46"/>
                  </a:xfrm>
                  <a:custGeom>
                    <a:avLst/>
                    <a:gdLst>
                      <a:gd name="T0" fmla="*/ 0 w 85"/>
                      <a:gd name="T1" fmla="*/ 0 h 46"/>
                      <a:gd name="T2" fmla="*/ 24 w 85"/>
                      <a:gd name="T3" fmla="*/ 3 h 46"/>
                      <a:gd name="T4" fmla="*/ 45 w 85"/>
                      <a:gd name="T5" fmla="*/ 10 h 46"/>
                      <a:gd name="T6" fmla="*/ 63 w 85"/>
                      <a:gd name="T7" fmla="*/ 24 h 46"/>
                      <a:gd name="T8" fmla="*/ 77 w 85"/>
                      <a:gd name="T9" fmla="*/ 38 h 46"/>
                      <a:gd name="T10" fmla="*/ 84 w 85"/>
                      <a:gd name="T11" fmla="*/ 45 h 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5"/>
                      <a:gd name="T19" fmla="*/ 0 h 46"/>
                      <a:gd name="T20" fmla="*/ 85 w 85"/>
                      <a:gd name="T21" fmla="*/ 46 h 4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5" h="46">
                        <a:moveTo>
                          <a:pt x="0" y="0"/>
                        </a:moveTo>
                        <a:lnTo>
                          <a:pt x="24" y="3"/>
                        </a:lnTo>
                        <a:lnTo>
                          <a:pt x="45" y="10"/>
                        </a:lnTo>
                        <a:lnTo>
                          <a:pt x="63" y="24"/>
                        </a:lnTo>
                        <a:lnTo>
                          <a:pt x="77" y="38"/>
                        </a:lnTo>
                        <a:lnTo>
                          <a:pt x="84" y="45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804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  <p:sp>
                <p:nvSpPr>
                  <p:cNvPr id="4170" name="Freeform 179"/>
                  <p:cNvSpPr>
                    <a:spLocks/>
                  </p:cNvSpPr>
                  <p:nvPr/>
                </p:nvSpPr>
                <p:spPr bwMode="auto">
                  <a:xfrm>
                    <a:off x="1890" y="3267"/>
                    <a:ext cx="85" cy="21"/>
                  </a:xfrm>
                  <a:custGeom>
                    <a:avLst/>
                    <a:gdLst>
                      <a:gd name="T0" fmla="*/ 0 w 85"/>
                      <a:gd name="T1" fmla="*/ 0 h 21"/>
                      <a:gd name="T2" fmla="*/ 31 w 85"/>
                      <a:gd name="T3" fmla="*/ 0 h 21"/>
                      <a:gd name="T4" fmla="*/ 52 w 85"/>
                      <a:gd name="T5" fmla="*/ 0 h 21"/>
                      <a:gd name="T6" fmla="*/ 73 w 85"/>
                      <a:gd name="T7" fmla="*/ 10 h 21"/>
                      <a:gd name="T8" fmla="*/ 84 w 85"/>
                      <a:gd name="T9" fmla="*/ 2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5"/>
                      <a:gd name="T16" fmla="*/ 0 h 21"/>
                      <a:gd name="T17" fmla="*/ 85 w 85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5" h="21">
                        <a:moveTo>
                          <a:pt x="0" y="0"/>
                        </a:moveTo>
                        <a:lnTo>
                          <a:pt x="31" y="0"/>
                        </a:lnTo>
                        <a:lnTo>
                          <a:pt x="52" y="0"/>
                        </a:lnTo>
                        <a:lnTo>
                          <a:pt x="73" y="10"/>
                        </a:lnTo>
                        <a:lnTo>
                          <a:pt x="84" y="20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804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GB" altLang="en-US"/>
                  </a:p>
                </p:txBody>
              </p:sp>
            </p:grpSp>
          </p:grp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6594"/>
            <a:ext cx="5616624" cy="44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300192" y="3982955"/>
            <a:ext cx="648072" cy="2273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2 Imagen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52260" y="1704036"/>
            <a:ext cx="7591740" cy="51539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17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-18256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b="1" dirty="0" smtClean="0">
                <a:solidFill>
                  <a:schemeClr val="tx2">
                    <a:lumMod val="75000"/>
                  </a:schemeClr>
                </a:solidFill>
              </a:rPr>
              <a:t>ACCIONES   PROACTIVAS</a:t>
            </a:r>
            <a:endParaRPr lang="es-C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0515370">
            <a:off x="387513" y="1324058"/>
            <a:ext cx="4029423" cy="52305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20" y="764704"/>
            <a:ext cx="6769793" cy="59046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876256" y="260649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i="1" dirty="0" smtClean="0">
                <a:solidFill>
                  <a:schemeClr val="tx2">
                    <a:lumMod val="75000"/>
                  </a:schemeClr>
                </a:solidFill>
              </a:rPr>
              <a:t>T R E S </a:t>
            </a:r>
            <a:r>
              <a:rPr lang="es-CL" sz="3600" b="1" i="1" dirty="0" err="1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endParaRPr lang="es-CL" sz="3600" dirty="0"/>
          </a:p>
        </p:txBody>
      </p:sp>
      <p:sp>
        <p:nvSpPr>
          <p:cNvPr id="4" name="3 Rectángulo"/>
          <p:cNvSpPr/>
          <p:nvPr/>
        </p:nvSpPr>
        <p:spPr>
          <a:xfrm flipH="1">
            <a:off x="9612560" y="-433144"/>
            <a:ext cx="14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i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588224" y="4725144"/>
            <a:ext cx="223224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Planificación</a:t>
            </a:r>
            <a:endParaRPr lang="es-CL" sz="2800" dirty="0"/>
          </a:p>
        </p:txBody>
      </p:sp>
    </p:spTree>
    <p:extLst>
      <p:ext uri="{BB962C8B-B14F-4D97-AF65-F5344CB8AC3E}">
        <p14:creationId xmlns="" xmlns:p14="http://schemas.microsoft.com/office/powerpoint/2010/main" val="1341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belgrade_tpc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33" y="721263"/>
            <a:ext cx="5726311" cy="6019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/>
          <a:lstStyle/>
          <a:p>
            <a:r>
              <a:rPr lang="es-ES" altLang="en-US" sz="2800" dirty="0" smtClean="0"/>
              <a:t>Desde  </a:t>
            </a:r>
            <a:r>
              <a:rPr lang="es-ES" alt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altLang="en-US" sz="2800" dirty="0" smtClean="0"/>
              <a:t> </a:t>
            </a:r>
            <a:r>
              <a:rPr lang="es-ES" altLang="en-US" sz="2800" dirty="0"/>
              <a:t>-  </a:t>
            </a:r>
            <a:r>
              <a:rPr lang="es-ES" altLang="en-US" sz="2800" dirty="0" smtClean="0"/>
              <a:t>Hasta </a:t>
            </a:r>
            <a:endParaRPr lang="es-ES" altLang="en-US" sz="2800" b="1" i="1" dirty="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2971169" y="1018511"/>
            <a:ext cx="4321175" cy="273685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732588" y="836613"/>
            <a:ext cx="9144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419"/>
          <a:stretch/>
        </p:blipFill>
        <p:spPr bwMode="auto">
          <a:xfrm>
            <a:off x="1115616" y="764705"/>
            <a:ext cx="6768752" cy="614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552728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5013176"/>
            <a:ext cx="324036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8438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es-ES" altLang="en-US" sz="4000"/>
              <a:t>Desde  -  Hasta</a:t>
            </a:r>
          </a:p>
        </p:txBody>
      </p:sp>
      <p:pic>
        <p:nvPicPr>
          <p:cNvPr id="17411" name="Picture 3" descr="belgrade_tpc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65175"/>
            <a:ext cx="5616575" cy="5903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2987675" y="908050"/>
            <a:ext cx="4321175" cy="273685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732588" y="836613"/>
            <a:ext cx="914400" cy="7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pic>
        <p:nvPicPr>
          <p:cNvPr id="17414" name="Picture 5" descr="http://www.duermevela.com/wp-content/images/Nieb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52638"/>
            <a:ext cx="374491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74"/>
          <a:stretch/>
        </p:blipFill>
        <p:spPr bwMode="auto">
          <a:xfrm>
            <a:off x="971600" y="85726"/>
            <a:ext cx="8732490" cy="67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5" y="30509"/>
            <a:ext cx="9531747" cy="681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615684"/>
            <a:ext cx="9361040" cy="623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62" y="-12700"/>
            <a:ext cx="95059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51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2 Horrible Cessna crash losses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290617"/>
            <a:ext cx="9144000" cy="55673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45" y="1290617"/>
            <a:ext cx="4657526" cy="349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3  RECOMENDACIONES  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79" y="1484784"/>
            <a:ext cx="1706424" cy="16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44008" y="4365104"/>
            <a:ext cx="4595248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ECNOLOGÍA</a:t>
            </a:r>
            <a:endParaRPr lang="es-C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s-CL" sz="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EGLAMENTACIÓN</a:t>
            </a:r>
            <a:endParaRPr lang="es-C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s-CL" sz="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NTRENAMIENTO</a:t>
            </a:r>
            <a:endParaRPr lang="es-C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8700" lvl="1" indent="-571500">
              <a:buFont typeface="Arial" pitchFamily="34" charset="0"/>
              <a:buChar char="•"/>
            </a:pPr>
            <a:r>
              <a:rPr lang="es-CL" sz="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C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UPERVISIÓN</a:t>
            </a:r>
            <a:endParaRPr lang="es-C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C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C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TANDARIZACIÓN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s-CL" sz="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 </a:t>
            </a:r>
            <a:endParaRPr lang="es-CL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errar llave"/>
          <p:cNvSpPr/>
          <p:nvPr/>
        </p:nvSpPr>
        <p:spPr>
          <a:xfrm flipH="1">
            <a:off x="3659192" y="4338232"/>
            <a:ext cx="912808" cy="1879029"/>
          </a:xfrm>
          <a:prstGeom prst="rightBrace">
            <a:avLst>
              <a:gd name="adj1" fmla="val 12064"/>
              <a:gd name="adj2" fmla="val 41104"/>
            </a:avLst>
          </a:prstGeom>
          <a:ln w="38100">
            <a:solidFill>
              <a:srgbClr val="FFE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467544" y="3802682"/>
            <a:ext cx="148470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99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s-ES" sz="199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0617"/>
            <a:ext cx="1607472" cy="196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66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4" grpId="0" animBg="1"/>
      <p:bldP spid="4" grpId="1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6064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“La </a:t>
            </a:r>
            <a:r>
              <a:rPr lang="es-E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importancia </a:t>
            </a:r>
            <a:r>
              <a:rPr lang="es-E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  <a:br>
              <a:rPr lang="es-E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alt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alt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Planificación de vuelo ”</a:t>
            </a:r>
            <a:endParaRPr lang="es-ES" altLang="en-US" sz="4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88640"/>
            <a:ext cx="6400800" cy="1346200"/>
          </a:xfrm>
        </p:spPr>
        <p:txBody>
          <a:bodyPr>
            <a:noAutofit/>
          </a:bodyPr>
          <a:lstStyle/>
          <a:p>
            <a:r>
              <a:rPr lang="es-ES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Programa de  Instrucción Complementaria para  Clubes Aéreos </a:t>
            </a:r>
            <a:r>
              <a:rPr lang="es-ES" altLang="en-US" sz="36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s-ES" alt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ICCA</a:t>
            </a:r>
            <a:r>
              <a:rPr lang="es-ES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 XXV	</a:t>
            </a:r>
            <a:endParaRPr lang="es-E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20080" cy="99775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5559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 Prevención  de  Accidentes</a:t>
            </a:r>
            <a:endParaRPr lang="es-ES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8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Gestión del combustible.</a:t>
            </a:r>
          </a:p>
          <a:p>
            <a:r>
              <a:rPr lang="es-CL" dirty="0" smtClean="0"/>
              <a:t>Planificación inteligente.</a:t>
            </a:r>
          </a:p>
          <a:p>
            <a:r>
              <a:rPr lang="es-CL" dirty="0" smtClean="0"/>
              <a:t>IFIS.</a:t>
            </a:r>
          </a:p>
          <a:p>
            <a:r>
              <a:rPr lang="es-CL" dirty="0" smtClean="0"/>
              <a:t>Meteorología.</a:t>
            </a:r>
          </a:p>
          <a:p>
            <a:r>
              <a:rPr lang="es-CL" dirty="0" smtClean="0"/>
              <a:t>Aproximación estabilizada.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8" y="5755704"/>
            <a:ext cx="7632700" cy="2209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s-CL" sz="1800" b="1" dirty="0" smtClean="0">
              <a:latin typeface="Franklin Gothic Medium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CL" sz="1800" b="1" dirty="0" smtClean="0">
                <a:latin typeface="Franklin Gothic Medium" pitchFamily="34" charset="0"/>
                <a:hlinkClick r:id="rId3"/>
              </a:rPr>
              <a:t>prevac@dgac.gob.cl</a:t>
            </a:r>
            <a:r>
              <a:rPr lang="es-CL" sz="1800" b="1" dirty="0" smtClean="0">
                <a:latin typeface="Franklin Gothic Medium" pitchFamily="34" charset="0"/>
              </a:rPr>
              <a:t>  +56 2 4392485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CL" sz="1800" b="1" dirty="0" smtClean="0">
                <a:latin typeface="Franklin Gothic Medium" pitchFamily="34" charset="0"/>
              </a:rPr>
              <a:t>WWW.DGAC.CL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87" y="332656"/>
            <a:ext cx="7134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2" y="548680"/>
            <a:ext cx="7992888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525556" y="1340787"/>
            <a:ext cx="6838219" cy="14711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¡..EL   DESPEGUE   ES   OPCIONAL , </a:t>
            </a:r>
          </a:p>
          <a:p>
            <a:pPr algn="ctr">
              <a:lnSpc>
                <a:spcPct val="80000"/>
              </a:lnSpc>
            </a:pPr>
            <a:endParaRPr lang="es-C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>
              <a:lnSpc>
                <a:spcPct val="80000"/>
              </a:lnSpc>
            </a:pPr>
            <a:endParaRPr lang="es-CL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CL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PERO  EL  ATERRIZAJE  ES  MANDATORIO…!</a:t>
            </a:r>
            <a:endParaRPr lang="es-CL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5582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436096" y="2420888"/>
            <a:ext cx="3636963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0055A4"/>
                </a:solidFill>
              </a:rPr>
              <a:t>         </a:t>
            </a:r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180"/>
            <a:ext cx="91440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55A4"/>
                </a:solidFill>
              </a:rPr>
              <a:t>AGENDA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1163" y="1628800"/>
            <a:ext cx="9002837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buBlip>
                <a:blip r:embed="rId3"/>
              </a:buBlip>
              <a:defRPr/>
            </a:pPr>
            <a:r>
              <a:rPr lang="es-CL" sz="3600" b="1" dirty="0" smtClean="0">
                <a:solidFill>
                  <a:srgbClr val="0055A4"/>
                </a:solidFill>
              </a:rPr>
              <a:t> I.-   CONCEPTO PLANIFICACIÓN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buBlip>
                <a:blip r:embed="rId3"/>
              </a:buBlip>
              <a:defRPr/>
            </a:pPr>
            <a:r>
              <a:rPr lang="es-CL" sz="3600" b="1" dirty="0" smtClean="0">
                <a:solidFill>
                  <a:srgbClr val="0055A4"/>
                </a:solidFill>
              </a:rPr>
              <a:t> II.-  EVOLUCIÓN</a:t>
            </a:r>
          </a:p>
          <a:p>
            <a:pPr marL="0" lvl="1"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buBlip>
                <a:blip r:embed="rId3"/>
              </a:buBlip>
              <a:defRPr/>
            </a:pPr>
            <a:r>
              <a:rPr lang="es-CL" sz="3600" b="1" dirty="0" smtClean="0">
                <a:solidFill>
                  <a:srgbClr val="0055A4"/>
                </a:solidFill>
              </a:rPr>
              <a:t> III.- FACTORES DE PLANIFICACIÓN</a:t>
            </a:r>
          </a:p>
          <a:p>
            <a:pPr marL="0" lvl="1"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buBlip>
                <a:blip r:embed="rId3"/>
              </a:buBlip>
              <a:defRPr/>
            </a:pPr>
            <a:r>
              <a:rPr lang="es-CL" sz="3600" b="1" dirty="0" smtClean="0">
                <a:solidFill>
                  <a:srgbClr val="0055A4"/>
                </a:solidFill>
              </a:rPr>
              <a:t> VI.- RECOMENDACIONES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buBlip>
                <a:blip r:embed="rId3"/>
              </a:buBlip>
              <a:defRPr/>
            </a:pPr>
            <a:r>
              <a:rPr lang="es-CL" sz="3600" b="1" dirty="0" smtClean="0">
                <a:solidFill>
                  <a:srgbClr val="0055A4"/>
                </a:solidFill>
              </a:rPr>
              <a:t> V.-  CONCLUSIONES </a:t>
            </a:r>
          </a:p>
        </p:txBody>
      </p:sp>
    </p:spTree>
    <p:extLst>
      <p:ext uri="{BB962C8B-B14F-4D97-AF65-F5344CB8AC3E}">
        <p14:creationId xmlns="" xmlns:p14="http://schemas.microsoft.com/office/powerpoint/2010/main" val="16281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CA 2014-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436096" y="2420888"/>
            <a:ext cx="3636963" cy="1143000"/>
          </a:xfrm>
        </p:spPr>
        <p:txBody>
          <a:bodyPr/>
          <a:lstStyle/>
          <a:p>
            <a:pPr eaLnBrk="1" hangingPunct="1"/>
            <a:r>
              <a:rPr lang="es-ES" b="1" dirty="0" smtClean="0">
                <a:solidFill>
                  <a:srgbClr val="0055A4"/>
                </a:solidFill>
              </a:rPr>
              <a:t>         </a:t>
            </a:r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0180"/>
            <a:ext cx="91440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55A4"/>
                </a:solidFill>
              </a:rPr>
              <a:t>OBJETIVO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1556792"/>
            <a:ext cx="8568952" cy="3249488"/>
          </a:xfrm>
          <a:prstGeom prst="rect">
            <a:avLst/>
          </a:prstGeom>
          <a:ln w="28575">
            <a:solidFill>
              <a:srgbClr val="0055A4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  <a:buClr>
                <a:srgbClr val="FFE800"/>
              </a:buCl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s-CL" sz="3600" b="1" dirty="0" smtClean="0">
                <a:solidFill>
                  <a:srgbClr val="FF0000"/>
                </a:solidFill>
              </a:rPr>
              <a:t>Sensibilizar en la importancia de los factores de planificación de vuelo y su incidencia en la accidentabilidad en el Sistema Aeronáutico Nacional.</a:t>
            </a:r>
          </a:p>
        </p:txBody>
      </p:sp>
    </p:spTree>
    <p:extLst>
      <p:ext uri="{BB962C8B-B14F-4D97-AF65-F5344CB8AC3E}">
        <p14:creationId xmlns="" xmlns:p14="http://schemas.microsoft.com/office/powerpoint/2010/main" val="378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" altLang="en-US" dirty="0">
                <a:solidFill>
                  <a:schemeClr val="accent1">
                    <a:lumMod val="75000"/>
                  </a:schemeClr>
                </a:solidFill>
              </a:rPr>
              <a:t>DEFINICIÓN RAE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7788"/>
            <a:ext cx="8229600" cy="2233612"/>
          </a:xfrm>
        </p:spPr>
        <p:txBody>
          <a:bodyPr>
            <a:noAutofit/>
          </a:bodyPr>
          <a:lstStyle/>
          <a:p>
            <a:r>
              <a:rPr lang="es-C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s-CL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lanificación.</a:t>
            </a:r>
            <a:endParaRPr lang="es-CL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050" lvl="1" indent="0">
              <a:buNone/>
            </a:pPr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 f. Acción y efecto de planificar.</a:t>
            </a:r>
          </a:p>
          <a:p>
            <a:pPr marL="400050" lvl="1" indent="0">
              <a:buNone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2.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</a:rPr>
              <a:t> f. Plan general, metódicamente organizado y frecuentemente de gran amplitud, para obtener un objetivo determinado, tal como el desarrollo armónico de una ciudad, el desarrollo económico, la investigación científica, el funcionamiento de una industria, etc</a:t>
            </a:r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L" sz="1050" i="1" dirty="0">
                <a:solidFill>
                  <a:schemeClr val="accent1">
                    <a:lumMod val="75000"/>
                  </a:schemeClr>
                </a:solidFill>
              </a:rPr>
              <a:t>Real Academia Española </a:t>
            </a:r>
          </a:p>
          <a:p>
            <a:endParaRPr lang="es-ES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8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3080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3082" name="Picture 10" descr="20156072-3d-de-la-persona-planes-colocar-cubos-3d-ilustracion-del-caracter-humano-person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3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rro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2890838"/>
            <a:ext cx="2009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69218"/>
            <a:ext cx="8229600" cy="971550"/>
          </a:xfrm>
        </p:spPr>
        <p:txBody>
          <a:bodyPr/>
          <a:lstStyle/>
          <a:p>
            <a:r>
              <a:rPr lang="es-ES" alt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EVOLUCIÓN</a:t>
            </a:r>
            <a:endParaRPr lang="es-ES" alt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29184"/>
            <a:ext cx="8642350" cy="5156200"/>
          </a:xfrm>
        </p:spPr>
        <p:txBody>
          <a:bodyPr>
            <a:normAutofit fontScale="92500" lnSpcReduction="20000"/>
          </a:bodyPr>
          <a:lstStyle/>
          <a:p>
            <a:pPr marL="265113" indent="-265113" algn="just"/>
            <a:r>
              <a:rPr lang="es-ES" altLang="en-US" sz="2800" dirty="0"/>
              <a:t>Las organizaciones hoy día operan en entornos que exigen (nueva realidad) planificar y gestionar riesgos cada vez más complejos.</a:t>
            </a:r>
          </a:p>
          <a:p>
            <a:pPr marL="265113" indent="-265113"/>
            <a:endParaRPr lang="es-ES" altLang="en-US" sz="2800" dirty="0"/>
          </a:p>
          <a:p>
            <a:pPr marL="265113" indent="-265113"/>
            <a:endParaRPr lang="es-ES" altLang="en-US" dirty="0"/>
          </a:p>
          <a:p>
            <a:pPr marL="265113" indent="-265113"/>
            <a:endParaRPr lang="es-ES" altLang="en-US" dirty="0"/>
          </a:p>
          <a:p>
            <a:pPr marL="265113" indent="-265113"/>
            <a:r>
              <a:rPr lang="es-ES" altLang="en-US" sz="2800" dirty="0"/>
              <a:t>La Sociedad está gradualmente adoptando una </a:t>
            </a:r>
          </a:p>
          <a:p>
            <a:pPr marL="265113" indent="-265113">
              <a:buFontTx/>
              <a:buNone/>
            </a:pPr>
            <a:r>
              <a:rPr lang="es-ES" altLang="en-US" sz="2800" dirty="0"/>
              <a:t>    actitud de </a:t>
            </a:r>
            <a:r>
              <a:rPr lang="es-ES" altLang="en-US" sz="2800" b="1" dirty="0">
                <a:solidFill>
                  <a:schemeClr val="accent2"/>
                </a:solidFill>
              </a:rPr>
              <a:t>“no tolerar”</a:t>
            </a:r>
            <a:r>
              <a:rPr lang="es-ES" altLang="en-US" sz="2800" dirty="0"/>
              <a:t> ningún fallo. </a:t>
            </a:r>
          </a:p>
          <a:p>
            <a:pPr marL="265113" indent="-265113"/>
            <a:r>
              <a:rPr lang="es-ES" altLang="en-US" sz="2800" dirty="0"/>
              <a:t>Más peticiones de “</a:t>
            </a:r>
            <a:r>
              <a:rPr lang="es-ES" altLang="en-US" sz="2800" b="1" dirty="0">
                <a:solidFill>
                  <a:schemeClr val="accent2"/>
                </a:solidFill>
              </a:rPr>
              <a:t>transparencia”</a:t>
            </a:r>
            <a:r>
              <a:rPr lang="es-ES" altLang="en-US" sz="2800" dirty="0"/>
              <a:t>.</a:t>
            </a:r>
          </a:p>
          <a:p>
            <a:pPr marL="265113" indent="-265113"/>
            <a:r>
              <a:rPr lang="es-ES" altLang="en-US" sz="2800" dirty="0">
                <a:solidFill>
                  <a:srgbClr val="FF0000"/>
                </a:solidFill>
              </a:rPr>
              <a:t>Estrictos “</a:t>
            </a:r>
            <a:r>
              <a:rPr lang="es-ES" altLang="en-US" sz="2800" b="1" dirty="0">
                <a:solidFill>
                  <a:srgbClr val="FF0000"/>
                </a:solidFill>
              </a:rPr>
              <a:t>requisitos”</a:t>
            </a:r>
            <a:r>
              <a:rPr lang="es-ES" altLang="en-US" sz="2800" dirty="0">
                <a:solidFill>
                  <a:srgbClr val="FF0000"/>
                </a:solidFill>
              </a:rPr>
              <a:t> legales (Normas).</a:t>
            </a:r>
          </a:p>
          <a:p>
            <a:pPr marL="265113" indent="-265113"/>
            <a:r>
              <a:rPr lang="es-ES" altLang="en-US" sz="2800" dirty="0"/>
              <a:t>Responsabilidad compartida </a:t>
            </a:r>
          </a:p>
          <a:p>
            <a:pPr marL="265113" indent="-265113"/>
            <a:r>
              <a:rPr lang="es-ES" altLang="en-US" sz="2800" dirty="0"/>
              <a:t>Redes </a:t>
            </a:r>
            <a:r>
              <a:rPr lang="es-ES" altLang="en-US" sz="2800" b="1" dirty="0"/>
              <a:t>“</a:t>
            </a:r>
            <a:r>
              <a:rPr lang="es-ES" altLang="en-US" sz="2800" b="1" dirty="0">
                <a:solidFill>
                  <a:schemeClr val="accent2"/>
                </a:solidFill>
              </a:rPr>
              <a:t>sociales”</a:t>
            </a:r>
            <a:r>
              <a:rPr lang="es-ES" altLang="en-US" sz="2800" dirty="0"/>
              <a:t> en alerta…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20688" y="2849563"/>
            <a:ext cx="8313737" cy="936625"/>
            <a:chOff x="265" y="1247"/>
            <a:chExt cx="5237" cy="1322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65" y="1247"/>
              <a:ext cx="5237" cy="1322"/>
            </a:xfrm>
            <a:prstGeom prst="rect">
              <a:avLst/>
            </a:prstGeom>
            <a:noFill/>
            <a:ln w="12700" algn="ctr">
              <a:solidFill>
                <a:srgbClr val="99999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b="1" u="sng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300" y="1275"/>
              <a:ext cx="3867" cy="1266"/>
              <a:chOff x="300" y="1275"/>
              <a:chExt cx="3867" cy="1266"/>
            </a:xfrm>
          </p:grpSpPr>
          <p:pic>
            <p:nvPicPr>
              <p:cNvPr id="7176" name="Picture 8" descr="enr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" y="1275"/>
                <a:ext cx="1266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9" descr="mi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1" y="1275"/>
                <a:ext cx="1266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10" descr="tanke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" y="1275"/>
                <a:ext cx="1265" cy="1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83" name="Picture 16" descr="C:\Documents and Settings\Patricio Cancino\Configuración local\Archivos temporales de Internet\Content.IE5\E1V8TDEB\MC90033786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15509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20080" cy="99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42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4450"/>
            <a:ext cx="8229600" cy="1008063"/>
          </a:xfrm>
        </p:spPr>
        <p:txBody>
          <a:bodyPr/>
          <a:lstStyle/>
          <a:p>
            <a:r>
              <a:rPr lang="es-ES" altLang="en-US" sz="3200" b="1" u="sng" dirty="0"/>
              <a:t>Planificación en la Aviación </a:t>
            </a:r>
            <a:r>
              <a:rPr lang="es-ES" altLang="en-US" sz="3200" b="1" u="sng" dirty="0" smtClean="0"/>
              <a:t>Civil</a:t>
            </a:r>
            <a:endParaRPr lang="es-ES" altLang="en-US" sz="3200" b="1" u="sng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135285"/>
            <a:ext cx="8496622" cy="4525963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s-ES" altLang="en-US" sz="2800" dirty="0"/>
              <a:t>    La industria de </a:t>
            </a:r>
            <a:r>
              <a:rPr lang="es-ES" altLang="en-US" sz="2800" b="1" dirty="0"/>
              <a:t>aviación civil,</a:t>
            </a:r>
            <a:r>
              <a:rPr lang="es-ES" altLang="en-US" sz="2800" dirty="0"/>
              <a:t> ha logrado notoriedad al reducir los accidentes de aeronaves grandes, mediante mecanismos de prevención, tanto</a:t>
            </a:r>
            <a:r>
              <a:rPr lang="es-ES" altLang="en-US" sz="2800" b="1" dirty="0"/>
              <a:t> reactivos </a:t>
            </a:r>
            <a:r>
              <a:rPr lang="es-ES" altLang="en-US" sz="2800" dirty="0"/>
              <a:t>como </a:t>
            </a:r>
            <a:r>
              <a:rPr lang="es-ES" altLang="en-US" sz="2800" b="1" dirty="0"/>
              <a:t>pro-activos</a:t>
            </a:r>
            <a:r>
              <a:rPr lang="es-ES" altLang="en-US" sz="2800" dirty="0"/>
              <a:t>, gracias a la mitigación: </a:t>
            </a:r>
            <a:r>
              <a:rPr lang="es-ES" altLang="en-US" sz="2800" dirty="0">
                <a:solidFill>
                  <a:srgbClr val="C00000"/>
                </a:solidFill>
              </a:rPr>
              <a:t>t</a:t>
            </a:r>
            <a:r>
              <a:rPr lang="es-ES" altLang="en-US" sz="2800" dirty="0">
                <a:solidFill>
                  <a:schemeClr val="accent2"/>
                </a:solidFill>
              </a:rPr>
              <a:t>ecnología</a:t>
            </a:r>
            <a:r>
              <a:rPr lang="es-ES" altLang="en-US" sz="2800" dirty="0"/>
              <a:t>, </a:t>
            </a:r>
            <a:r>
              <a:rPr lang="es-ES" altLang="en-US" sz="2800" dirty="0">
                <a:solidFill>
                  <a:srgbClr val="C00000"/>
                </a:solidFill>
              </a:rPr>
              <a:t>r</a:t>
            </a:r>
            <a:r>
              <a:rPr lang="es-ES" altLang="en-US" sz="2800" dirty="0">
                <a:solidFill>
                  <a:schemeClr val="accent2"/>
                </a:solidFill>
              </a:rPr>
              <a:t>eglamentación</a:t>
            </a:r>
            <a:r>
              <a:rPr lang="es-ES" altLang="en-US" sz="2800" dirty="0"/>
              <a:t>, </a:t>
            </a:r>
            <a:r>
              <a:rPr lang="es-ES" altLang="en-US" sz="2800" dirty="0">
                <a:solidFill>
                  <a:srgbClr val="C00000"/>
                </a:solidFill>
              </a:rPr>
              <a:t>e</a:t>
            </a:r>
            <a:r>
              <a:rPr lang="es-ES" altLang="en-US" sz="2800" dirty="0">
                <a:solidFill>
                  <a:schemeClr val="accent2"/>
                </a:solidFill>
              </a:rPr>
              <a:t>ducación</a:t>
            </a:r>
            <a:r>
              <a:rPr lang="es-ES" altLang="en-US" sz="2800" dirty="0"/>
              <a:t>, </a:t>
            </a:r>
            <a:r>
              <a:rPr lang="es-ES" altLang="en-US" sz="2800" dirty="0">
                <a:solidFill>
                  <a:srgbClr val="C00000"/>
                </a:solidFill>
              </a:rPr>
              <a:t>s</a:t>
            </a:r>
            <a:r>
              <a:rPr lang="es-ES" altLang="en-US" sz="2800" dirty="0">
                <a:solidFill>
                  <a:schemeClr val="accent2"/>
                </a:solidFill>
              </a:rPr>
              <a:t>upervisión</a:t>
            </a:r>
            <a:r>
              <a:rPr lang="es-ES" altLang="en-US" sz="2800" dirty="0"/>
              <a:t> y </a:t>
            </a:r>
            <a:r>
              <a:rPr lang="es-ES" altLang="en-US" sz="2800" dirty="0" smtClean="0"/>
              <a:t>es</a:t>
            </a:r>
            <a:r>
              <a:rPr lang="es-ES" altLang="en-US" sz="2800" dirty="0" smtClean="0">
                <a:solidFill>
                  <a:schemeClr val="accent2"/>
                </a:solidFill>
              </a:rPr>
              <a:t>tándares</a:t>
            </a:r>
            <a:r>
              <a:rPr lang="es-ES" altLang="en-US" sz="2800" dirty="0" smtClean="0"/>
              <a:t>  </a:t>
            </a:r>
            <a:r>
              <a:rPr lang="es-ES" altLang="en-US" sz="2800" dirty="0"/>
              <a:t>para proteger la operación…</a:t>
            </a:r>
            <a:endParaRPr lang="es-ES" altLang="en-US" b="1" dirty="0"/>
          </a:p>
          <a:p>
            <a:pPr>
              <a:buFontTx/>
              <a:buNone/>
            </a:pPr>
            <a:endParaRPr lang="es-ES" altLang="en-US" sz="2800" dirty="0"/>
          </a:p>
          <a:p>
            <a:pPr>
              <a:buFontTx/>
              <a:buNone/>
            </a:pPr>
            <a:endParaRPr lang="es-ES" altLang="en-US" sz="2800" dirty="0"/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>
            <a:off x="5148064" y="4458246"/>
            <a:ext cx="2357437" cy="13573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CL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TRESS</a:t>
            </a:r>
            <a:endParaRPr lang="es-C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0249" name="Picture 4" descr="28715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4070102"/>
            <a:ext cx="10874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20080" cy="99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243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530"/>
            <a:ext cx="8568952" cy="535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008063"/>
          </a:xfrm>
        </p:spPr>
        <p:txBody>
          <a:bodyPr/>
          <a:lstStyle/>
          <a:p>
            <a:r>
              <a:rPr lang="es-ES" altLang="en-US" b="1"/>
              <a:t>PLANIFICAR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376" y="1556792"/>
            <a:ext cx="8320088" cy="4352925"/>
          </a:xfrm>
        </p:spPr>
        <p:txBody>
          <a:bodyPr/>
          <a:lstStyle/>
          <a:p>
            <a:r>
              <a:rPr lang="es-ES" altLang="en-US" sz="2800" b="1" dirty="0">
                <a:solidFill>
                  <a:srgbClr val="FFFF00"/>
                </a:solidFill>
              </a:rPr>
              <a:t>La planificación es lo que se quiere hacer </a:t>
            </a:r>
            <a:r>
              <a:rPr lang="es-ES" altLang="en-US" sz="2800" b="1" dirty="0" smtClean="0">
                <a:solidFill>
                  <a:srgbClr val="FFFF00"/>
                </a:solidFill>
              </a:rPr>
              <a:t>en vuelo.</a:t>
            </a:r>
            <a:endParaRPr lang="es-ES" altLang="en-US" sz="2800" b="1" dirty="0">
              <a:solidFill>
                <a:srgbClr val="FFFF00"/>
              </a:solidFill>
            </a:endParaRPr>
          </a:p>
          <a:p>
            <a:r>
              <a:rPr lang="es-ES" altLang="en-US" sz="2800" b="1" dirty="0">
                <a:solidFill>
                  <a:srgbClr val="FFFF00"/>
                </a:solidFill>
              </a:rPr>
              <a:t> Es un proceso metódico diseñado para obtener un objetivo determinado. </a:t>
            </a:r>
          </a:p>
          <a:p>
            <a:r>
              <a:rPr lang="es-ES" altLang="en-US" sz="2800" b="1" dirty="0">
                <a:solidFill>
                  <a:srgbClr val="FFFF00"/>
                </a:solidFill>
              </a:rPr>
              <a:t>En el sentido más universal, implica tener uno o varios objetivos a realizar junto con las acciones requeridas para concluirse exitosamente. </a:t>
            </a:r>
          </a:p>
          <a:p>
            <a:r>
              <a:rPr lang="es-ES" altLang="en-US" sz="2800" b="1" dirty="0">
                <a:solidFill>
                  <a:srgbClr val="FFFF00"/>
                </a:solidFill>
              </a:rPr>
              <a:t>Se piensa que solamente hay que planificar al principio y que luego no hay que revisar lo planificado.</a:t>
            </a:r>
            <a:r>
              <a:rPr lang="es-ES" altLang="en-US" dirty="0">
                <a:solidFill>
                  <a:srgbClr val="FFFF00"/>
                </a:solidFill>
              </a:rPr>
              <a:t> </a:t>
            </a:r>
          </a:p>
          <a:p>
            <a:endParaRPr lang="es-ES" altLang="en-US" dirty="0"/>
          </a:p>
        </p:txBody>
      </p:sp>
      <p:pic>
        <p:nvPicPr>
          <p:cNvPr id="12292" name="Picture 4" descr="C:\Documents and Settings\USUARIO\Configurações locais\Temporary Internet Files\Content.IE5\QDFKPKB6\MMj02347280000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20080" cy="997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2616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404</Words>
  <Application>Microsoft Office PowerPoint</Application>
  <PresentationFormat>Presentación en pantalla (4:3)</PresentationFormat>
  <Paragraphs>96</Paragraphs>
  <Slides>21</Slides>
  <Notes>7</Notes>
  <HiddenSlides>0</HiddenSlides>
  <MMClips>4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Impact</vt:lpstr>
      <vt:lpstr>Franklin Gothic Medium</vt:lpstr>
      <vt:lpstr>Wingdings</vt:lpstr>
      <vt:lpstr>Times New Roman</vt:lpstr>
      <vt:lpstr>Tema de Office</vt:lpstr>
      <vt:lpstr>Diapositiva 1</vt:lpstr>
      <vt:lpstr>“La importancia de  la Planificación de vuelo ”</vt:lpstr>
      <vt:lpstr>         </vt:lpstr>
      <vt:lpstr>Diapositiva 4</vt:lpstr>
      <vt:lpstr>         </vt:lpstr>
      <vt:lpstr>DEFINICIÓN RAE</vt:lpstr>
      <vt:lpstr>EVOLUCIÓN</vt:lpstr>
      <vt:lpstr>Planificación en la Aviación Civil</vt:lpstr>
      <vt:lpstr>PLANIFICAR</vt:lpstr>
      <vt:lpstr>Diapositiva 10</vt:lpstr>
      <vt:lpstr>¿Por qué nos perdemos en la navegación..?</vt:lpstr>
      <vt:lpstr>Diapositiva 12</vt:lpstr>
      <vt:lpstr>Diapositiva 13</vt:lpstr>
      <vt:lpstr>Importancia de Planificar y  Gestionar su Vuelo…..</vt:lpstr>
      <vt:lpstr>ACCIONES   PROACTIVAS</vt:lpstr>
      <vt:lpstr>Desde    -  Hasta </vt:lpstr>
      <vt:lpstr>Desde  -  Hasta</vt:lpstr>
      <vt:lpstr>Diapositiva 18</vt:lpstr>
      <vt:lpstr>3  RECOMENDACIONES   </vt:lpstr>
      <vt:lpstr>Conclusiones</vt:lpstr>
      <vt:lpstr>Diapositiva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SSP-SMS DGAC CHILE</dc:subject>
  <dc:creator>CLAUDIO PANDOLFI</dc:creator>
  <cp:keywords>SAFETY</cp:keywords>
  <dc:description>PROGRAMS &amp; TRAINING</dc:description>
  <cp:lastModifiedBy>Enrique Perez V</cp:lastModifiedBy>
  <cp:revision>230</cp:revision>
  <dcterms:created xsi:type="dcterms:W3CDTF">2012-06-20T13:12:01Z</dcterms:created>
  <dcterms:modified xsi:type="dcterms:W3CDTF">2014-07-03T21:15:38Z</dcterms:modified>
  <cp:category>ACADEMIC</cp:category>
</cp:coreProperties>
</file>